
<file path=[Content_Types].xml><?xml version="1.0" encoding="utf-8"?>
<Types xmlns="http://schemas.openxmlformats.org/package/2006/content-types">
  <Default Extension="xml" ContentType="application/vnd.openxmlformats-package.core-properties+xml"/>
  <Default Extension="png" ContentType="image/png"/>
  <Default Extension="rels" ContentType="application/vnd.openxmlformats-package.relationship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slideMasters/slideMaster1.xml" ContentType="application/vnd.openxmlformats-officedocument.presentationml.slideMaster+xml"/>
  <Override PartName="/ppt/slideMasters/theme/theme2.xml" ContentType="application/vnd.openxmlformats-officedocument.them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notesMasters/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Types>
</file>

<file path=_rels/.rels>&#65279;<?xml version="1.0" encoding="utf-8"?><Relationships xmlns="http://schemas.openxmlformats.org/package/2006/relationships"><Relationship Type="http://schemas.openxmlformats.org/package/2006/relationships/metadata/core-properties" Target="/docProps/core.xml" Id="R55c18c68ec3e4d39" /><Relationship Type="http://schemas.openxmlformats.org/officeDocument/2006/relationships/extended-properties" Target="/docProps/app.xml" Id="R59f8b93f59794e03" /><Relationship Type="http://schemas.openxmlformats.org/officeDocument/2006/relationships/officeDocument" Target="/ppt/presentation.xml" Id="Raf4043ede2a04ba1" /></Relationships>
</file>

<file path=ppt/presentation.xml><?xml version="1.0" encoding="utf-8"?>
<p:presentation xmlns:p="http://schemas.openxmlformats.org/presentationml/2006/main">
  <p:sldMasterIdLst>
    <p:sldMasterId xmlns:r="http://schemas.openxmlformats.org/officeDocument/2006/relationships" id="2147483648" r:id="R11688001082546f9"/>
  </p:sldMasterIdLst>
  <p:notesMasterIdLst>
    <p:notesMasterId xmlns:r="http://schemas.openxmlformats.org/officeDocument/2006/relationships" r:id="R99f6b2018a594dda"/>
  </p:notesMasterIdLst>
  <p:sldIdLst>
    <p:sldId xmlns:r="http://schemas.openxmlformats.org/officeDocument/2006/relationships" id="256" r:id="R14f68148e05f44d2"/>
    <p:sldId xmlns:r="http://schemas.openxmlformats.org/officeDocument/2006/relationships" id="257" r:id="R515449b9dff843ba"/>
    <p:sldId xmlns:r="http://schemas.openxmlformats.org/officeDocument/2006/relationships" id="258" r:id="R13530728ab0e4cf8"/>
    <p:sldId xmlns:r="http://schemas.openxmlformats.org/officeDocument/2006/relationships" id="259" r:id="R7a81b97b181940b4"/>
    <p:sldId xmlns:r="http://schemas.openxmlformats.org/officeDocument/2006/relationships" id="260" r:id="R652d2aa018374fd3"/>
    <p:sldId xmlns:r="http://schemas.openxmlformats.org/officeDocument/2006/relationships" id="261" r:id="R3173d0b94093454a"/>
    <p:sldId xmlns:r="http://schemas.openxmlformats.org/officeDocument/2006/relationships" id="262" r:id="Rccba194ee00b4ba8"/>
    <p:sldId xmlns:r="http://schemas.openxmlformats.org/officeDocument/2006/relationships" id="263" r:id="Rbed59bece70b4992"/>
    <p:sldId xmlns:r="http://schemas.openxmlformats.org/officeDocument/2006/relationships" id="264" r:id="R8cb97a55193d493c"/>
    <p:sldId xmlns:r="http://schemas.openxmlformats.org/officeDocument/2006/relationships" id="265" r:id="R0e21ced5c7be4439"/>
  </p:sldIdLst>
  <p:sldSz cx="12192000" cy="6858000"/>
  <p:notesSz cx="6858000" cy="9144000"/>
  <p:defaultTextStyle>
    <a:defPPr xmlns:a="http://schemas.openxmlformats.org/drawingml/2006/main">
      <a:defRPr lang="en-US"/>
    </a:defPPr>
    <a:lvl1pPr xmlns:a="http://schemas.openxmlformats.org/drawingml/2006/main" marL="0" indent="0" algn="l" defTabSz="914400">
      <a:defRPr sz="1800" kern="1200">
        <a:solidFill>
          <a:schemeClr val="tx1"/>
        </a:solidFill>
        <a:latin typeface="+mn-lt"/>
        <a:ea typeface="+mn-ea"/>
        <a:cs typeface="+mn-cs"/>
      </a:defRPr>
    </a:lvl1pPr>
    <a:lvl2pPr xmlns:a="http://schemas.openxmlformats.org/drawingml/2006/main" marL="457200" indent="0" algn="l" defTabSz="914400">
      <a:defRPr sz="1800" kern="1200">
        <a:solidFill>
          <a:schemeClr val="tx1"/>
        </a:solidFill>
        <a:latin typeface="+mn-lt"/>
        <a:ea typeface="+mn-ea"/>
        <a:cs typeface="+mn-cs"/>
      </a:defRPr>
    </a:lvl2pPr>
    <a:lvl3pPr xmlns:a="http://schemas.openxmlformats.org/drawingml/2006/main" marL="914400" indent="0" algn="l" defTabSz="914400">
      <a:defRPr sz="1800" kern="1200">
        <a:solidFill>
          <a:schemeClr val="tx1"/>
        </a:solidFill>
        <a:latin typeface="+mn-lt"/>
        <a:ea typeface="+mn-ea"/>
        <a:cs typeface="+mn-cs"/>
      </a:defRPr>
    </a:lvl3pPr>
    <a:lvl4pPr xmlns:a="http://schemas.openxmlformats.org/drawingml/2006/main" marL="1371600" indent="0" algn="l" defTabSz="914400">
      <a:defRPr sz="1800" kern="1200">
        <a:solidFill>
          <a:schemeClr val="tx1"/>
        </a:solidFill>
        <a:latin typeface="+mn-lt"/>
        <a:ea typeface="+mn-ea"/>
        <a:cs typeface="+mn-cs"/>
      </a:defRPr>
    </a:lvl4pPr>
    <a:lvl5pPr xmlns:a="http://schemas.openxmlformats.org/drawingml/2006/main" marL="1828800" indent="0" algn="l" defTabSz="914400">
      <a:defRPr sz="1800" kern="1200">
        <a:solidFill>
          <a:schemeClr val="tx1"/>
        </a:solidFill>
        <a:latin typeface="+mn-lt"/>
        <a:ea typeface="+mn-ea"/>
        <a:cs typeface="+mn-cs"/>
      </a:defRPr>
    </a:lvl5pPr>
    <a:lvl6pPr xmlns:a="http://schemas.openxmlformats.org/drawingml/2006/main" marL="2286000" indent="0" algn="l" defTabSz="914400">
      <a:defRPr sz="1800" kern="1200">
        <a:solidFill>
          <a:schemeClr val="tx1"/>
        </a:solidFill>
        <a:latin typeface="+mn-lt"/>
        <a:ea typeface="+mn-ea"/>
        <a:cs typeface="+mn-cs"/>
      </a:defRPr>
    </a:lvl6pPr>
    <a:lvl7pPr xmlns:a="http://schemas.openxmlformats.org/drawingml/2006/main" marL="2743200" indent="0" algn="l" defTabSz="914400">
      <a:defRPr sz="1800" kern="1200">
        <a:solidFill>
          <a:schemeClr val="tx1"/>
        </a:solidFill>
        <a:latin typeface="+mn-lt"/>
        <a:ea typeface="+mn-ea"/>
        <a:cs typeface="+mn-cs"/>
      </a:defRPr>
    </a:lvl7pPr>
    <a:lvl8pPr xmlns:a="http://schemas.openxmlformats.org/drawingml/2006/main" marL="3200400" indent="0" algn="l" defTabSz="914400">
      <a:defRPr sz="1800" kern="1200">
        <a:solidFill>
          <a:schemeClr val="tx1"/>
        </a:solidFill>
        <a:latin typeface="+mn-lt"/>
        <a:ea typeface="+mn-ea"/>
        <a:cs typeface="+mn-cs"/>
      </a:defRPr>
    </a:lvl8pPr>
    <a:lvl9pPr xmlns:a="http://schemas.openxmlformats.org/drawingml/2006/main" marL="3657600" indent="0" algn="l" defTabSz="91440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p:extLst>
    <p:ext xmlns:p14="http://schemas.microsoft.com/office/powerpoint/2010/main" uri="{E76CE94A-603C-4142-B9EB-6D1370010A27}">
      <p14:discardImageEditData val="0"/>
    </p:ext>
    <p:ext xmlns:p14="http://schemas.microsoft.com/office/powerpoint/2010/main" uri="{D31A062A-798A-4329-ABDD-BBA856620510}">
      <p14:defaultImageDpi val="32767"/>
    </p:ext>
    <p:ext xmlns:p15="http://schemas.microsoft.com/office/powerpoint/2012/main" uri="{FD5EFAAD-0ECE-453E-9831-46B23BE46B34}">
      <p15:chartTrackingRefBased val="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p:normalViewPr>
    <p:restoredLeft sz="15611"/>
    <p:restoredTop sz="94658"/>
  </p:normalViewPr>
  <p:slideViewPr>
    <p:cSldViewPr snapToGrid="0">
      <p:cViewPr varScale="1">
        <p:scale>
          <a:sx xmlns:a="http://schemas.openxmlformats.org/drawingml/2006/main" n="120" d="100"/>
          <a:sy xmlns:a="http://schemas.openxmlformats.org/drawingml/2006/main" n="120" d="100"/>
        </p:scale>
        <p:origin x="800" y="184"/>
      </p:cViewPr>
      <p:guideLst/>
    </p:cSldViewPr>
  </p:slideViewPr>
  <p:notesTextViewPr>
    <p:cViewPr>
      <p:scale>
        <a:sx xmlns:a="http://schemas.openxmlformats.org/drawingml/2006/main" n="1" d="1"/>
        <a:sy xmlns:a="http://schemas.openxmlformats.org/drawingml/2006/main"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theme" Target="/ppt/theme/theme1.xml" Id="R59e0b1835f2f4671" /><Relationship Type="http://schemas.openxmlformats.org/officeDocument/2006/relationships/slideMaster" Target="/ppt/slideMasters/slideMaster1.xml" Id="R11688001082546f9" /><Relationship Type="http://schemas.openxmlformats.org/officeDocument/2006/relationships/notesMaster" Target="/ppt/notesMasters/notesMaster1.xml" Id="R99f6b2018a594dda" /><Relationship Type="http://schemas.openxmlformats.org/officeDocument/2006/relationships/presProps" Target="/ppt/presProps.xml" Id="R6da1763ee8b64343" /><Relationship Type="http://schemas.openxmlformats.org/officeDocument/2006/relationships/viewProps" Target="/ppt/viewProps.xml" Id="Rd49a747e6adf4236" /><Relationship Type="http://schemas.openxmlformats.org/officeDocument/2006/relationships/tableStyles" Target="/ppt/tableStyles.xml" Id="R40fb9c7a1f98431e" /><Relationship Type="http://schemas.openxmlformats.org/officeDocument/2006/relationships/slide" Target="/ppt/slides/slide1.xml" Id="R14f68148e05f44d2" /><Relationship Type="http://schemas.openxmlformats.org/officeDocument/2006/relationships/slide" Target="/ppt/slides/slide2.xml" Id="R515449b9dff843ba" /><Relationship Type="http://schemas.openxmlformats.org/officeDocument/2006/relationships/slide" Target="/ppt/slides/slide3.xml" Id="R13530728ab0e4cf8" /><Relationship Type="http://schemas.openxmlformats.org/officeDocument/2006/relationships/slide" Target="/ppt/slides/slide4.xml" Id="R7a81b97b181940b4" /><Relationship Type="http://schemas.openxmlformats.org/officeDocument/2006/relationships/slide" Target="/ppt/slides/slide5.xml" Id="R652d2aa018374fd3" /><Relationship Type="http://schemas.openxmlformats.org/officeDocument/2006/relationships/slide" Target="/ppt/slides/slide6.xml" Id="R3173d0b94093454a" /><Relationship Type="http://schemas.openxmlformats.org/officeDocument/2006/relationships/slide" Target="/ppt/slides/slide7.xml" Id="Rccba194ee00b4ba8" /><Relationship Type="http://schemas.openxmlformats.org/officeDocument/2006/relationships/slide" Target="/ppt/slides/slide8.xml" Id="Rbed59bece70b4992" /><Relationship Type="http://schemas.openxmlformats.org/officeDocument/2006/relationships/slide" Target="/ppt/slides/slide9.xml" Id="R8cb97a55193d493c" /><Relationship Type="http://schemas.openxmlformats.org/officeDocument/2006/relationships/slide" Target="/ppt/slides/slide10.xml" Id="R0e21ced5c7be4439"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3.xml" Id="Rdf09b39c9aca4edd" /></Relationships>
</file>

<file path=ppt/notesMasters/notesMaster1.xml><?xml version="1.0" encoding="utf-8"?>
<p:notesMaster xmlns:p="http://schemas.openxmlformats.org/presentationml/2006/main">
  <p:cSld>
    <p:bg>
      <p:bgRef idx="1001">
        <a:schemeClr xmlns:a="http://schemas.openxmlformats.org/drawingml/2006/main" val="bg1"/>
      </p:bgRef>
    </p:bg>
    <p:spTree>
      <p:nvGrpSpPr>
        <p:cNvPr id="1" name=""/>
        <p:cNvGrpSpPr/>
        <p:nvPr/>
      </p:nvGrpSpPr>
      <p:grpSpPr>
        <a:xfrm xmlns:a="http://schemas.openxmlformats.org/drawingml/2006/main"/>
      </p:grpSpPr>
      <p:sp>
        <p:nvSpPr>
          <p:cNvPr id="2" name="Header Placeholder"/>
          <p:cNvSpPr/>
          <p:nvPr>
            <p:ph type="hdr" sz="quarter"/>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3" name="Date Placeholder"/>
          <p:cNvSpPr/>
          <p:nvPr>
            <p:ph type="dt" sz="quarter" idx="1"/>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4" name="Slide Image Placeholder"/>
          <p:cNvSpPr/>
          <p:nvPr>
            <p:ph type="sldImg" idx="2"/>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5" name="Notes Placeholder"/>
          <p:cNvSpPr/>
          <p:nvPr>
            <p:ph type="body" sz="quarter" idx="3"/>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6" name="Footer Placeholder"/>
          <p:cNvSpPr/>
          <p:nvPr>
            <p:ph type="ftr" sz="quarter" idx="4"/>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7" name="Slide Number Placeholder"/>
          <p:cNvSpPr/>
          <p:nvPr>
            <p:ph type="sldNum" sz="quarter" idx="5"/>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Tree>
  </p:cSld>
  <p:clrMap bg1="lt1" tx1="dk1" bg2="lt2" tx2="dk2" accent1="accent1" accent2="accent2" accent3="accent3" accent4="accent4" accent5="accent5" accent6="accent6" hlink="hlink" folHlink="folHlink"/>
  <p:notesStyle>
    <a:lvl1pPr xmlns:a="http://schemas.openxmlformats.org/drawingml/2006/main" marL="0" algn="l" defTabSz="914400" rtl="0" eaLnBrk="1" latinLnBrk="0" hangingPunct="1">
      <a:defRPr sz="1200" kern="1200"/>
    </a:lvl1pPr>
  </p:notesStyle>
</p:notesMaster>
</file>

<file path=ppt/notesMasters/theme/theme3.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notesSlides/_rels/notesSlide1.xml.rels>&#65279;<?xml version="1.0" encoding="utf-8"?><Relationships xmlns="http://schemas.openxmlformats.org/package/2006/relationships"><Relationship Type="http://schemas.openxmlformats.org/officeDocument/2006/relationships/slide" Target="/ppt/slides/slide1.xml" Id="R2d36397ef4414edc" /><Relationship Type="http://schemas.openxmlformats.org/officeDocument/2006/relationships/notesMaster" Target="/ppt/notesMasters/notesMaster1.xml" Id="R71d627e24a754665"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cf1f48f2127244cb" /><Relationship Type="http://schemas.openxmlformats.org/officeDocument/2006/relationships/notesMaster" Target="/ppt/notesMasters/notesMaster1.xml" Id="Rdf918851f6484f9d" /></Relationships>
</file>

<file path=ppt/notesSlides/_rels/notesSlide2.xml.rels>&#65279;<?xml version="1.0" encoding="utf-8"?><Relationships xmlns="http://schemas.openxmlformats.org/package/2006/relationships"><Relationship Type="http://schemas.openxmlformats.org/officeDocument/2006/relationships/slide" Target="/ppt/slides/slide2.xml" Id="Rdece789a95614e8b" /><Relationship Type="http://schemas.openxmlformats.org/officeDocument/2006/relationships/notesMaster" Target="/ppt/notesMasters/notesMaster1.xml" Id="R1fd3af6ea573486e" /></Relationships>
</file>

<file path=ppt/notesSlides/_rels/notesSlide3.xml.rels>&#65279;<?xml version="1.0" encoding="utf-8"?><Relationships xmlns="http://schemas.openxmlformats.org/package/2006/relationships"><Relationship Type="http://schemas.openxmlformats.org/officeDocument/2006/relationships/slide" Target="/ppt/slides/slide3.xml" Id="R07a20fa699244bd2" /><Relationship Type="http://schemas.openxmlformats.org/officeDocument/2006/relationships/notesMaster" Target="/ppt/notesMasters/notesMaster1.xml" Id="R4a2ca38109e04dc1" /></Relationships>
</file>

<file path=ppt/notesSlides/_rels/notesSlide4.xml.rels>&#65279;<?xml version="1.0" encoding="utf-8"?><Relationships xmlns="http://schemas.openxmlformats.org/package/2006/relationships"><Relationship Type="http://schemas.openxmlformats.org/officeDocument/2006/relationships/slide" Target="/ppt/slides/slide4.xml" Id="R2a7be587777d45aa" /><Relationship Type="http://schemas.openxmlformats.org/officeDocument/2006/relationships/notesMaster" Target="/ppt/notesMasters/notesMaster1.xml" Id="Rbc00161eafc14b9c" /></Relationships>
</file>

<file path=ppt/notesSlides/_rels/notesSlide5.xml.rels>&#65279;<?xml version="1.0" encoding="utf-8"?><Relationships xmlns="http://schemas.openxmlformats.org/package/2006/relationships"><Relationship Type="http://schemas.openxmlformats.org/officeDocument/2006/relationships/slide" Target="/ppt/slides/slide5.xml" Id="R8f4dae7fe1ba468b" /><Relationship Type="http://schemas.openxmlformats.org/officeDocument/2006/relationships/notesMaster" Target="/ppt/notesMasters/notesMaster1.xml" Id="Rc4bb6c1079ae4b86" /></Relationships>
</file>

<file path=ppt/notesSlides/_rels/notesSlide6.xml.rels>&#65279;<?xml version="1.0" encoding="utf-8"?><Relationships xmlns="http://schemas.openxmlformats.org/package/2006/relationships"><Relationship Type="http://schemas.openxmlformats.org/officeDocument/2006/relationships/slide" Target="/ppt/slides/slide6.xml" Id="R6cb2fc5cc4544837" /><Relationship Type="http://schemas.openxmlformats.org/officeDocument/2006/relationships/notesMaster" Target="/ppt/notesMasters/notesMaster1.xml" Id="Rc7175c4b37ad4211" /></Relationships>
</file>

<file path=ppt/notesSlides/_rels/notesSlide7.xml.rels>&#65279;<?xml version="1.0" encoding="utf-8"?><Relationships xmlns="http://schemas.openxmlformats.org/package/2006/relationships"><Relationship Type="http://schemas.openxmlformats.org/officeDocument/2006/relationships/slide" Target="/ppt/slides/slide7.xml" Id="R2305cf3e307f4d25" /><Relationship Type="http://schemas.openxmlformats.org/officeDocument/2006/relationships/notesMaster" Target="/ppt/notesMasters/notesMaster1.xml" Id="R076b6e3b66e044bf" /></Relationships>
</file>

<file path=ppt/notesSlides/_rels/notesSlide8.xml.rels>&#65279;<?xml version="1.0" encoding="utf-8"?><Relationships xmlns="http://schemas.openxmlformats.org/package/2006/relationships"><Relationship Type="http://schemas.openxmlformats.org/officeDocument/2006/relationships/slide" Target="/ppt/slides/slide8.xml" Id="R2034923d1f794446" /><Relationship Type="http://schemas.openxmlformats.org/officeDocument/2006/relationships/notesMaster" Target="/ppt/notesMasters/notesMaster1.xml" Id="R2ef94ffd36ed40c9" /></Relationships>
</file>

<file path=ppt/notesSlides/_rels/notesSlide9.xml.rels>&#65279;<?xml version="1.0" encoding="utf-8"?><Relationships xmlns="http://schemas.openxmlformats.org/package/2006/relationships"><Relationship Type="http://schemas.openxmlformats.org/officeDocument/2006/relationships/slide" Target="/ppt/slides/slide9.xml" Id="Rb6e3b0e318cc4944" /><Relationship Type="http://schemas.openxmlformats.org/officeDocument/2006/relationships/notesMaster" Target="/ppt/notesMasters/notesMaster1.xml" Id="Rc9fa36d2fc934178"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0.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2.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3.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4.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5.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6.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7.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8.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9.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de5abdb17a8c465f" /></Relationships>
</file>

<file path=ppt/slideLayouts/slideLayout1.xml><?xml version="1.0" encoding="utf-8"?>
<p:sldLayout xmlns:p="http://schemas.openxmlformats.org/presentationml/2006/main" type="title">
  <p:cSld name="Title Slide">
    <p:spTree>
      <p:nvGrpSpPr>
        <p:cNvPr id="1" name=""/>
        <p:cNvGrpSpPr/>
        <p:nvPr/>
      </p:nvGrpSpPr>
      <p:grpSpPr>
        <a:xfrm xmlns:a="http://schemas.openxmlformats.org/drawingml/2006/main"/>
      </p:grpSpPr>
    </p:spTree>
  </p:cSld>
</p:sldLayout>
</file>

<file path=ppt/slideMasters/_rels/slideMaster1.xml.rels>&#65279;<?xml version="1.0" encoding="utf-8"?><Relationships xmlns="http://schemas.openxmlformats.org/package/2006/relationships"><Relationship Type="http://schemas.openxmlformats.org/officeDocument/2006/relationships/theme" Target="/ppt/slideMasters/theme/theme2.xml" Id="R2ba36a599b5245e6" /><Relationship Type="http://schemas.openxmlformats.org/officeDocument/2006/relationships/slideLayout" Target="/ppt/slideLayouts/slideLayout1.xml" Id="Rf22b88e34ac94a84" /></Relationships>
</file>

<file path=ppt/slideMasters/slideMaster1.xml><?xml version="1.0" encoding="utf-8"?>
<p:sldMaster xmlns:p="http://schemas.openxmlformats.org/presentationml/2006/main">
  <p:cSld name="Master">
    <p:bg>
      <p:bgRef idx="1001">
        <a:schemeClr xmlns:a="http://schemas.openxmlformats.org/drawingml/2006/main" val="bg1"/>
      </p:bgRef>
    </p:bg>
    <p:spTree>
      <p:nvGrpSpPr>
        <p:cNvPr id="1" name=""/>
        <p:cNvGrpSpPr/>
        <p:nvPr/>
      </p:nvGrpSpPr>
      <p:grpSpPr>
        <a:xfrm xmlns:a="http://schemas.openxmlformats.org/drawingml/2006/main"/>
      </p:grpSpPr>
    </p:spTree>
  </p:cSld>
  <p:clrMap bg1="lt1" tx1="dk1" bg2="lt2" tx2="dk2" accent1="accent1" accent2="accent2" accent3="accent3" accent4="accent4" accent5="accent5" accent6="accent6" hlink="hlink" folHlink="folHlink"/>
  <p:sldLayoutIdLst>
    <p:sldLayoutId xmlns:r="http://schemas.openxmlformats.org/officeDocument/2006/relationships" id="2147483649" r:id="Rf22b88e34ac94a84"/>
  </p:sldLayoutIdLst>
  <p:txStyles>
    <p:titleStyle>
      <a:lvl1pPr xmlns:a="http://schemas.openxmlformats.org/drawingml/2006/main" algn="l">
        <a:lnSpc>
          <a:spcPct val="90000"/>
        </a:lnSpc>
        <a:spcBef>
          <a:spcPts val="0"/>
        </a:spcBef>
        <a:buNone/>
        <a:defRPr sz="4400">
          <a:solidFill>
            <a:schemeClr val="tx1"/>
          </a:solidFill>
          <a:latin typeface="+mj-lt"/>
          <a:ea typeface="+mj-lt"/>
          <a:cs typeface="+mj-lt"/>
        </a:defRPr>
      </a:lvl1pPr>
    </p:titleStyle>
    <p:bodyStyle>
      <a:lvl1pPr xmlns:a="http://schemas.openxmlformats.org/drawingml/2006/main" marL="228600" indent="-228600" algn="l">
        <a:lnSpc>
          <a:spcPct val="90000"/>
        </a:lnSpc>
        <a:spcBef>
          <a:spcPts val="1000"/>
        </a:spcBef>
        <a:buChar char="•"/>
        <a:defRPr sz="2800">
          <a:solidFill>
            <a:schemeClr val="tx1"/>
          </a:solidFill>
          <a:latin typeface="+mn-lt"/>
          <a:ea typeface="+mn-lt"/>
          <a:cs typeface="+mn-lt"/>
        </a:defRPr>
      </a:lvl1pPr>
      <a:lvl2pPr xmlns:a="http://schemas.openxmlformats.org/drawingml/2006/main" marL="685800" indent="-228600" algn="l">
        <a:lnSpc>
          <a:spcPct val="90000"/>
        </a:lnSpc>
        <a:spcBef>
          <a:spcPts val="500"/>
        </a:spcBef>
        <a:buChar char="•"/>
        <a:defRPr sz="2400">
          <a:solidFill>
            <a:schemeClr val="tx1"/>
          </a:solidFill>
          <a:latin typeface="+mn-lt"/>
          <a:ea typeface="+mn-lt"/>
          <a:cs typeface="+mn-lt"/>
        </a:defRPr>
      </a:lvl2pPr>
      <a:lvl3pPr xmlns:a="http://schemas.openxmlformats.org/drawingml/2006/main" marL="1143000" indent="-228600" algn="l">
        <a:lnSpc>
          <a:spcPct val="90000"/>
        </a:lnSpc>
        <a:spcBef>
          <a:spcPts val="500"/>
        </a:spcBef>
        <a:buChar char="•"/>
        <a:defRPr sz="2000">
          <a:solidFill>
            <a:schemeClr val="tx1"/>
          </a:solidFill>
          <a:latin typeface="+mn-lt"/>
          <a:ea typeface="+mn-lt"/>
          <a:cs typeface="+mn-lt"/>
        </a:defRPr>
      </a:lvl3pPr>
      <a:lvl4pPr xmlns:a="http://schemas.openxmlformats.org/drawingml/2006/main" marL="1600200" indent="-228600" algn="l">
        <a:lnSpc>
          <a:spcPct val="90000"/>
        </a:lnSpc>
        <a:spcBef>
          <a:spcPts val="500"/>
        </a:spcBef>
        <a:buChar char="•"/>
        <a:defRPr sz="1800">
          <a:solidFill>
            <a:schemeClr val="tx1"/>
          </a:solidFill>
          <a:latin typeface="+mn-lt"/>
          <a:ea typeface="+mn-lt"/>
          <a:cs typeface="+mn-lt"/>
        </a:defRPr>
      </a:lvl4pPr>
      <a:lvl5pPr xmlns:a="http://schemas.openxmlformats.org/drawingml/2006/main" marL="2057400" indent="-228600" algn="l">
        <a:lnSpc>
          <a:spcPct val="90000"/>
        </a:lnSpc>
        <a:spcBef>
          <a:spcPts val="500"/>
        </a:spcBef>
        <a:buChar char="•"/>
        <a:defRPr sz="1800">
          <a:solidFill>
            <a:schemeClr val="tx1"/>
          </a:solidFill>
          <a:latin typeface="+mn-lt"/>
          <a:ea typeface="+mn-lt"/>
          <a:cs typeface="+mn-lt"/>
        </a:defRPr>
      </a:lvl5pPr>
      <a:lvl6pPr xmlns:a="http://schemas.openxmlformats.org/drawingml/2006/main" marL="2514600" indent="-228600" algn="l">
        <a:lnSpc>
          <a:spcPct val="90000"/>
        </a:lnSpc>
        <a:spcBef>
          <a:spcPts val="500"/>
        </a:spcBef>
        <a:buChar char="•"/>
        <a:defRPr sz="1800">
          <a:solidFill>
            <a:schemeClr val="tx1"/>
          </a:solidFill>
          <a:latin typeface="+mn-lt"/>
          <a:ea typeface="+mn-lt"/>
          <a:cs typeface="+mn-lt"/>
        </a:defRPr>
      </a:lvl6pPr>
      <a:lvl7pPr xmlns:a="http://schemas.openxmlformats.org/drawingml/2006/main" marL="2971800" indent="-228600" algn="l">
        <a:lnSpc>
          <a:spcPct val="90000"/>
        </a:lnSpc>
        <a:spcBef>
          <a:spcPts val="500"/>
        </a:spcBef>
        <a:buChar char="•"/>
        <a:defRPr sz="1800">
          <a:solidFill>
            <a:schemeClr val="tx1"/>
          </a:solidFill>
          <a:latin typeface="+mn-lt"/>
          <a:ea typeface="+mn-lt"/>
          <a:cs typeface="+mn-lt"/>
        </a:defRPr>
      </a:lvl7pPr>
      <a:lvl8pPr xmlns:a="http://schemas.openxmlformats.org/drawingml/2006/main" marL="3429000" indent="-228600" algn="l">
        <a:lnSpc>
          <a:spcPct val="90000"/>
        </a:lnSpc>
        <a:spcBef>
          <a:spcPts val="500"/>
        </a:spcBef>
        <a:buChar char="•"/>
        <a:defRPr sz="1800">
          <a:solidFill>
            <a:schemeClr val="tx1"/>
          </a:solidFill>
          <a:latin typeface="+mn-lt"/>
          <a:ea typeface="+mn-lt"/>
          <a:cs typeface="+mn-lt"/>
        </a:defRPr>
      </a:lvl8pPr>
      <a:lvl9pPr xmlns:a="http://schemas.openxmlformats.org/drawingml/2006/main" marL="3886200" indent="-228600" algn="l">
        <a:lnSpc>
          <a:spcPct val="90000"/>
        </a:lnSpc>
        <a:spcBef>
          <a:spcPts val="500"/>
        </a:spcBef>
        <a:buChar char="•"/>
        <a:defRPr sz="1800">
          <a:solidFill>
            <a:schemeClr val="tx1"/>
          </a:solidFill>
          <a:latin typeface="+mn-lt"/>
          <a:ea typeface="+mn-lt"/>
          <a:cs typeface="+mn-lt"/>
        </a:defRPr>
      </a:lvl9pPr>
    </p:bodyStyle>
    <p:otherStyle>
      <a:lvl1pPr xmlns:a="http://schemas.openxmlformats.org/drawingml/2006/main" marL="0" algn="l">
        <a:buNone/>
        <a:defRPr sz="1800">
          <a:solidFill>
            <a:schemeClr val="tx1"/>
          </a:solidFill>
          <a:latin typeface="+mn-lt"/>
          <a:ea typeface="+mn-lt"/>
          <a:cs typeface="+mn-lt"/>
        </a:defRPr>
      </a:lvl1pPr>
      <a:lvl2pPr xmlns:a="http://schemas.openxmlformats.org/drawingml/2006/main" marL="457200" algn="l">
        <a:buNone/>
        <a:defRPr sz="1800">
          <a:solidFill>
            <a:schemeClr val="tx1"/>
          </a:solidFill>
          <a:latin typeface="+mn-lt"/>
          <a:ea typeface="+mn-lt"/>
          <a:cs typeface="+mn-lt"/>
        </a:defRPr>
      </a:lvl2pPr>
      <a:lvl3pPr xmlns:a="http://schemas.openxmlformats.org/drawingml/2006/main" marL="914400" algn="l">
        <a:buNone/>
        <a:defRPr sz="1800">
          <a:solidFill>
            <a:schemeClr val="tx1"/>
          </a:solidFill>
          <a:latin typeface="+mn-lt"/>
          <a:ea typeface="+mn-lt"/>
          <a:cs typeface="+mn-lt"/>
        </a:defRPr>
      </a:lvl3pPr>
      <a:lvl4pPr xmlns:a="http://schemas.openxmlformats.org/drawingml/2006/main" marL="1371600" algn="l">
        <a:buNone/>
        <a:defRPr sz="1800">
          <a:solidFill>
            <a:schemeClr val="tx1"/>
          </a:solidFill>
          <a:latin typeface="+mn-lt"/>
          <a:ea typeface="+mn-lt"/>
          <a:cs typeface="+mn-lt"/>
        </a:defRPr>
      </a:lvl4pPr>
      <a:lvl5pPr xmlns:a="http://schemas.openxmlformats.org/drawingml/2006/main" marL="1828800" algn="l">
        <a:buNone/>
        <a:defRPr sz="1800">
          <a:solidFill>
            <a:schemeClr val="tx1"/>
          </a:solidFill>
          <a:latin typeface="+mn-lt"/>
          <a:ea typeface="+mn-lt"/>
          <a:cs typeface="+mn-lt"/>
        </a:defRPr>
      </a:lvl5pPr>
      <a:lvl6pPr xmlns:a="http://schemas.openxmlformats.org/drawingml/2006/main" marL="2286000" algn="l">
        <a:buNone/>
        <a:defRPr sz="1800">
          <a:solidFill>
            <a:schemeClr val="tx1"/>
          </a:solidFill>
          <a:latin typeface="+mn-lt"/>
          <a:ea typeface="+mn-lt"/>
          <a:cs typeface="+mn-lt"/>
        </a:defRPr>
      </a:lvl6pPr>
      <a:lvl7pPr xmlns:a="http://schemas.openxmlformats.org/drawingml/2006/main" marL="2743200" algn="l">
        <a:buNone/>
        <a:defRPr sz="1800">
          <a:solidFill>
            <a:schemeClr val="tx1"/>
          </a:solidFill>
          <a:latin typeface="+mn-lt"/>
          <a:ea typeface="+mn-lt"/>
          <a:cs typeface="+mn-lt"/>
        </a:defRPr>
      </a:lvl7pPr>
      <a:lvl8pPr xmlns:a="http://schemas.openxmlformats.org/drawingml/2006/main" marL="3200400" algn="l">
        <a:buNone/>
        <a:defRPr sz="1800">
          <a:solidFill>
            <a:schemeClr val="tx1"/>
          </a:solidFill>
          <a:latin typeface="+mn-lt"/>
          <a:ea typeface="+mn-lt"/>
          <a:cs typeface="+mn-lt"/>
        </a:defRPr>
      </a:lvl8pPr>
      <a:lvl9pPr xmlns:a="http://schemas.openxmlformats.org/drawingml/2006/main" marL="3657600" algn="l">
        <a:buNone/>
        <a:defRPr sz="1800">
          <a:solidFill>
            <a:schemeClr val="tx1"/>
          </a:solidFill>
          <a:latin typeface="+mn-lt"/>
          <a:ea typeface="+mn-lt"/>
          <a:cs typeface="+mn-lt"/>
        </a:defRPr>
      </a:lvl9pPr>
    </p:otherStyle>
  </p:txStyles>
</p:sldMaster>
</file>

<file path=ppt/slideMasters/theme/theme2.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slides/_rels/slide1.xml.rels>&#65279;<?xml version="1.0" encoding="utf-8"?><Relationships xmlns="http://schemas.openxmlformats.org/package/2006/relationships"><Relationship Type="http://schemas.openxmlformats.org/officeDocument/2006/relationships/slideLayout" Target="/ppt/slideLayouts/slideLayout1.xml" Id="R9d1143b8d9b6472d" /><Relationship Type="http://schemas.openxmlformats.org/officeDocument/2006/relationships/image" Target="/ppt/media/image.png" Id="R4a367722a9564a8a" /><Relationship Type="http://schemas.openxmlformats.org/officeDocument/2006/relationships/notesSlide" Target="/ppt/notesSlides/notesSlide1.xml" Id="R7dba8d6e96b041ae"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xml" Id="R41dea134a5bb436e" /><Relationship Type="http://schemas.openxmlformats.org/officeDocument/2006/relationships/notesSlide" Target="/ppt/notesSlides/notesSlide10.xml" Id="R5958801b2e8e4a1d" /></Relationships>
</file>

<file path=ppt/slides/_rels/slide2.xml.rels>&#65279;<?xml version="1.0" encoding="utf-8"?><Relationships xmlns="http://schemas.openxmlformats.org/package/2006/relationships"><Relationship Type="http://schemas.openxmlformats.org/officeDocument/2006/relationships/slideLayout" Target="/ppt/slideLayouts/slideLayout1.xml" Id="R810555fdaff746ee" /><Relationship Type="http://schemas.openxmlformats.org/officeDocument/2006/relationships/notesSlide" Target="/ppt/notesSlides/notesSlide2.xml" Id="Rbd2d70e7cdb64917" /></Relationships>
</file>

<file path=ppt/slides/_rels/slide3.xml.rels>&#65279;<?xml version="1.0" encoding="utf-8"?><Relationships xmlns="http://schemas.openxmlformats.org/package/2006/relationships"><Relationship Type="http://schemas.openxmlformats.org/officeDocument/2006/relationships/slideLayout" Target="/ppt/slideLayouts/slideLayout1.xml" Id="Rb366a5bb520245fc" /><Relationship Type="http://schemas.openxmlformats.org/officeDocument/2006/relationships/notesSlide" Target="/ppt/notesSlides/notesSlide3.xml" Id="Rb6d7b31526da42f1" /></Relationships>
</file>

<file path=ppt/slides/_rels/slide4.xml.rels>&#65279;<?xml version="1.0" encoding="utf-8"?><Relationships xmlns="http://schemas.openxmlformats.org/package/2006/relationships"><Relationship Type="http://schemas.openxmlformats.org/officeDocument/2006/relationships/slideLayout" Target="/ppt/slideLayouts/slideLayout1.xml" Id="Rea110c1f73e34209" /><Relationship Type="http://schemas.openxmlformats.org/officeDocument/2006/relationships/image" Target="/ppt/media/image2.png" Id="R9c3f5645373a4239" /><Relationship Type="http://schemas.openxmlformats.org/officeDocument/2006/relationships/image" Target="/ppt/media/image3.png" Id="R2af8f0c032b94aec" /><Relationship Type="http://schemas.openxmlformats.org/officeDocument/2006/relationships/image" Target="/ppt/media/image4.png" Id="R8d5569d0ad1e4cc5" /><Relationship Type="http://schemas.openxmlformats.org/officeDocument/2006/relationships/notesSlide" Target="/ppt/notesSlides/notesSlide4.xml" Id="R3985e0bfd5cf4ad3" /></Relationships>
</file>

<file path=ppt/slides/_rels/slide5.xml.rels>&#65279;<?xml version="1.0" encoding="utf-8"?><Relationships xmlns="http://schemas.openxmlformats.org/package/2006/relationships"><Relationship Type="http://schemas.openxmlformats.org/officeDocument/2006/relationships/slideLayout" Target="/ppt/slideLayouts/slideLayout1.xml" Id="Reb6dab4af1784899" /><Relationship Type="http://schemas.openxmlformats.org/officeDocument/2006/relationships/notesSlide" Target="/ppt/notesSlides/notesSlide5.xml" Id="R351807b043134b4b" /></Relationships>
</file>

<file path=ppt/slides/_rels/slide6.xml.rels>&#65279;<?xml version="1.0" encoding="utf-8"?><Relationships xmlns="http://schemas.openxmlformats.org/package/2006/relationships"><Relationship Type="http://schemas.openxmlformats.org/officeDocument/2006/relationships/slideLayout" Target="/ppt/slideLayouts/slideLayout1.xml" Id="R9acce43d32574642" /><Relationship Type="http://schemas.openxmlformats.org/officeDocument/2006/relationships/notesSlide" Target="/ppt/notesSlides/notesSlide6.xml" Id="R31a682b8053c4bc8" /></Relationships>
</file>

<file path=ppt/slides/_rels/slide7.xml.rels>&#65279;<?xml version="1.0" encoding="utf-8"?><Relationships xmlns="http://schemas.openxmlformats.org/package/2006/relationships"><Relationship Type="http://schemas.openxmlformats.org/officeDocument/2006/relationships/slideLayout" Target="/ppt/slideLayouts/slideLayout1.xml" Id="R549d96d96dc04d04" /><Relationship Type="http://schemas.openxmlformats.org/officeDocument/2006/relationships/image" Target="/ppt/media/image5.png" Id="R2f94727463e349dc" /><Relationship Type="http://schemas.openxmlformats.org/officeDocument/2006/relationships/image" Target="/ppt/media/image6.png" Id="R1f577d4f6a8c4ffe" /><Relationship Type="http://schemas.openxmlformats.org/officeDocument/2006/relationships/notesSlide" Target="/ppt/notesSlides/notesSlide7.xml" Id="R2bad911659804327" /></Relationships>
</file>

<file path=ppt/slides/_rels/slide8.xml.rels>&#65279;<?xml version="1.0" encoding="utf-8"?><Relationships xmlns="http://schemas.openxmlformats.org/package/2006/relationships"><Relationship Type="http://schemas.openxmlformats.org/officeDocument/2006/relationships/slideLayout" Target="/ppt/slideLayouts/slideLayout1.xml" Id="R07c82533b587494a" /><Relationship Type="http://schemas.openxmlformats.org/officeDocument/2006/relationships/notesSlide" Target="/ppt/notesSlides/notesSlide8.xml" Id="R964f1061494e4c91" /></Relationships>
</file>

<file path=ppt/slides/_rels/slide9.xml.rels>&#65279;<?xml version="1.0" encoding="utf-8"?><Relationships xmlns="http://schemas.openxmlformats.org/package/2006/relationships"><Relationship Type="http://schemas.openxmlformats.org/officeDocument/2006/relationships/slideLayout" Target="/ppt/slideLayouts/slideLayout1.xml" Id="Rc70314053b114d77" /><Relationship Type="http://schemas.openxmlformats.org/officeDocument/2006/relationships/image" Target="/ppt/media/image7.png" Id="Rbd2d9a67dc2d4ec2" /><Relationship Type="http://schemas.openxmlformats.org/officeDocument/2006/relationships/image" Target="/ppt/media/image8.png" Id="R4747c51ae4684b82" /><Relationship Type="http://schemas.openxmlformats.org/officeDocument/2006/relationships/image" Target="/ppt/media/image9.png" Id="R368962bdb47b429e" /><Relationship Type="http://schemas.openxmlformats.org/officeDocument/2006/relationships/notesSlide" Target="/ppt/notesSlides/notesSlide9.xml" Id="R9c7921a15d27493d" /></Relationships>
</file>

<file path=ppt/slides/slide1.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7606F6CF-1911-439A-95B7-0561500D8362}"/>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BE5ECB7A-4C5A-4295-9B79-61609F213C7A}"/>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69B8027B-C0DD-449D-9EC1-1343890F330C}"/>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1BAFD59F-8CB2-4A11-8045-0C5430257D4D}"/>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77D7ECC3-5BD2-4758-A348-5F202E88B778}"/>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01</a:t>
            </a:r>
          </a:p>
        </p:txBody>
      </p:sp>
      <p:sp>
        <p:nvSpPr>
          <p:cNvPr id="6" name="">
            <a:extLst xmlns:a="http://schemas.openxmlformats.org/drawingml/2006/main">
              <a:ext uri="{FF2B5EF4-FFF2-40B4-BE49-F238E27FC236}">
                <a16:creationId xmlns:a16="http://schemas.microsoft.com/office/drawing/2014/main" id="{34ABD12E-56F4-4CF6-B0C2-F2C2911B1D16}"/>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1E968EE1-17FD-4CE1-AD81-21DC3FCA508B}"/>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LIQUID AUDIT FINANCE BRIEFING</a:t>
            </a:r>
          </a:p>
        </p:txBody>
      </p:sp>
      <p:sp>
        <p:nvSpPr>
          <p:cNvPr id="8" name="">
            <a:extLst xmlns:a="http://schemas.openxmlformats.org/drawingml/2006/main">
              <a:ext uri="{FF2B5EF4-FFF2-40B4-BE49-F238E27FC236}">
                <a16:creationId xmlns:a16="http://schemas.microsoft.com/office/drawing/2014/main" id="{94DD9F47-8123-457D-AE2C-9BCD7DB57315}"/>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Finance gets a faster close, not another admin job.</a:t>
            </a:r>
          </a:p>
        </p:txBody>
      </p:sp>
      <p:sp>
        <p:nvSpPr>
          <p:cNvPr id="9" name="">
            <a:extLst xmlns:a="http://schemas.openxmlformats.org/drawingml/2006/main">
              <a:ext uri="{FF2B5EF4-FFF2-40B4-BE49-F238E27FC236}">
                <a16:creationId xmlns:a16="http://schemas.microsoft.com/office/drawing/2014/main" id="{2655E6D0-ACA1-4D26-A1A7-E10D1CAD84FE}"/>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The app helps managers capture event activity while it happens, then gives finance a repeatable export and audit path instead of a post-event chase.</a:t>
            </a:r>
          </a:p>
        </p:txBody>
      </p:sp>
      <p:sp>
        <p:nvSpPr>
          <p:cNvPr id="10" name="">
            <a:extLst xmlns:a="http://schemas.openxmlformats.org/drawingml/2006/main">
              <a:ext uri="{FF2B5EF4-FFF2-40B4-BE49-F238E27FC236}">
                <a16:creationId xmlns:a16="http://schemas.microsoft.com/office/drawing/2014/main" id="{93926B01-7A8D-4791-B4D2-944596D1C14E}"/>
              </a:ext>
            </a:extLst>
          </p:cNvPr>
          <p:cNvSpPr>
            <a:spLocks xmlns:a="http://schemas.openxmlformats.org/drawingml/2006/main" noGrp="1"/>
          </p:cNvSpPr>
          <p:nvPr/>
        </p:nvSpPr>
        <p:spPr>
          <a:xfrm xmlns:a="http://schemas.openxmlformats.org/drawingml/2006/main">
            <a:off x="533400" y="2876550"/>
            <a:ext cx="2324100" cy="11811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1" name="">
            <a:extLst xmlns:a="http://schemas.openxmlformats.org/drawingml/2006/main">
              <a:ext uri="{FF2B5EF4-FFF2-40B4-BE49-F238E27FC236}">
                <a16:creationId xmlns:a16="http://schemas.microsoft.com/office/drawing/2014/main" id="{3D8D8549-9AF7-4F78-9DD1-C7D634C02E03}"/>
              </a:ext>
            </a:extLst>
          </p:cNvPr>
          <p:cNvSpPr>
            <a:spLocks xmlns:a="http://schemas.openxmlformats.org/drawingml/2006/main" noGrp="1"/>
          </p:cNvSpPr>
          <p:nvPr/>
        </p:nvSpPr>
        <p:spPr>
          <a:xfrm xmlns:a="http://schemas.openxmlformats.org/drawingml/2006/main">
            <a:off x="533400" y="2876550"/>
            <a:ext cx="57150" cy="11811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3BA8C517-A79F-4A99-803B-D16794554C72}"/>
              </a:ext>
            </a:extLst>
          </p:cNvPr>
          <p:cNvSpPr>
            <a:spLocks xmlns:a="http://schemas.openxmlformats.org/drawingml/2006/main" noGrp="1"/>
          </p:cNvSpPr>
          <p:nvPr/>
        </p:nvSpPr>
        <p:spPr>
          <a:xfrm xmlns:a="http://schemas.openxmlformats.org/drawingml/2006/main">
            <a:off x="742950" y="3048000"/>
            <a:ext cx="19050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2-4 hrs</a:t>
            </a:r>
          </a:p>
        </p:txBody>
      </p:sp>
      <p:sp>
        <p:nvSpPr>
          <p:cNvPr id="13" name="">
            <a:extLst xmlns:a="http://schemas.openxmlformats.org/drawingml/2006/main">
              <a:ext uri="{FF2B5EF4-FFF2-40B4-BE49-F238E27FC236}">
                <a16:creationId xmlns:a16="http://schemas.microsoft.com/office/drawing/2014/main" id="{7C236ED6-38AE-4D6A-ABFA-47A63897382D}"/>
              </a:ext>
            </a:extLst>
          </p:cNvPr>
          <p:cNvSpPr>
            <a:spLocks xmlns:a="http://schemas.openxmlformats.org/drawingml/2006/main" noGrp="1"/>
          </p:cNvSpPr>
          <p:nvPr/>
        </p:nvSpPr>
        <p:spPr>
          <a:xfrm xmlns:a="http://schemas.openxmlformats.org/drawingml/2006/main">
            <a:off x="742950" y="3409950"/>
            <a:ext cx="1905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planning saving per event</a:t>
            </a:r>
          </a:p>
        </p:txBody>
      </p:sp>
      <p:sp>
        <p:nvSpPr>
          <p:cNvPr id="14" name="">
            <a:extLst xmlns:a="http://schemas.openxmlformats.org/drawingml/2006/main">
              <a:ext uri="{FF2B5EF4-FFF2-40B4-BE49-F238E27FC236}">
                <a16:creationId xmlns:a16="http://schemas.microsoft.com/office/drawing/2014/main" id="{FA125C06-8754-448B-9550-EE3C3C926F00}"/>
              </a:ext>
            </a:extLst>
          </p:cNvPr>
          <p:cNvSpPr>
            <a:spLocks xmlns:a="http://schemas.openxmlformats.org/drawingml/2006/main" noGrp="1"/>
          </p:cNvSpPr>
          <p:nvPr/>
        </p:nvSpPr>
        <p:spPr>
          <a:xfrm xmlns:a="http://schemas.openxmlformats.org/drawingml/2006/main">
            <a:off x="742950" y="3657600"/>
            <a:ext cx="1905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Setup reuse, cleaner closeout, and fewer finance follow-ups.</a:t>
            </a:r>
          </a:p>
        </p:txBody>
      </p:sp>
      <p:sp>
        <p:nvSpPr>
          <p:cNvPr id="15" name="">
            <a:extLst xmlns:a="http://schemas.openxmlformats.org/drawingml/2006/main">
              <a:ext uri="{FF2B5EF4-FFF2-40B4-BE49-F238E27FC236}">
                <a16:creationId xmlns:a16="http://schemas.microsoft.com/office/drawing/2014/main" id="{4860DC5D-7D11-403D-BE2D-628CE9608591}"/>
              </a:ext>
            </a:extLst>
          </p:cNvPr>
          <p:cNvSpPr>
            <a:spLocks xmlns:a="http://schemas.openxmlformats.org/drawingml/2006/main" noGrp="1"/>
          </p:cNvSpPr>
          <p:nvPr/>
        </p:nvSpPr>
        <p:spPr>
          <a:xfrm xmlns:a="http://schemas.openxmlformats.org/drawingml/2006/main">
            <a:off x="3048000" y="2876550"/>
            <a:ext cx="2324100" cy="11811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6" name="">
            <a:extLst xmlns:a="http://schemas.openxmlformats.org/drawingml/2006/main">
              <a:ext uri="{FF2B5EF4-FFF2-40B4-BE49-F238E27FC236}">
                <a16:creationId xmlns:a16="http://schemas.microsoft.com/office/drawing/2014/main" id="{BC9F63A4-62EB-4636-8B8C-4D1DAAC14E21}"/>
              </a:ext>
            </a:extLst>
          </p:cNvPr>
          <p:cNvSpPr>
            <a:spLocks xmlns:a="http://schemas.openxmlformats.org/drawingml/2006/main" noGrp="1"/>
          </p:cNvSpPr>
          <p:nvPr/>
        </p:nvSpPr>
        <p:spPr>
          <a:xfrm xmlns:a="http://schemas.openxmlformats.org/drawingml/2006/main">
            <a:off x="3048000" y="2876550"/>
            <a:ext cx="57150" cy="11811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88DB11D2-033E-4E42-9524-8AEFA388663F}"/>
              </a:ext>
            </a:extLst>
          </p:cNvPr>
          <p:cNvSpPr>
            <a:spLocks xmlns:a="http://schemas.openxmlformats.org/drawingml/2006/main" noGrp="1"/>
          </p:cNvSpPr>
          <p:nvPr/>
        </p:nvSpPr>
        <p:spPr>
          <a:xfrm xmlns:a="http://schemas.openxmlformats.org/drawingml/2006/main">
            <a:off x="3257550" y="3048000"/>
            <a:ext cx="19050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A$27 hrs</a:t>
            </a:r>
          </a:p>
        </p:txBody>
      </p:sp>
      <p:sp>
        <p:nvSpPr>
          <p:cNvPr id="18" name="">
            <a:extLst xmlns:a="http://schemas.openxmlformats.org/drawingml/2006/main">
              <a:ext uri="{FF2B5EF4-FFF2-40B4-BE49-F238E27FC236}">
                <a16:creationId xmlns:a16="http://schemas.microsoft.com/office/drawing/2014/main" id="{8D416863-38CE-41FC-AA75-29E92B83C509}"/>
              </a:ext>
            </a:extLst>
          </p:cNvPr>
          <p:cNvSpPr>
            <a:spLocks xmlns:a="http://schemas.openxmlformats.org/drawingml/2006/main" noGrp="1"/>
          </p:cNvSpPr>
          <p:nvPr/>
        </p:nvSpPr>
        <p:spPr>
          <a:xfrm xmlns:a="http://schemas.openxmlformats.org/drawingml/2006/main">
            <a:off x="3257550" y="3409950"/>
            <a:ext cx="1905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Starter break-even</a:t>
            </a:r>
          </a:p>
        </p:txBody>
      </p:sp>
      <p:sp>
        <p:nvSpPr>
          <p:cNvPr id="19" name="">
            <a:extLst xmlns:a="http://schemas.openxmlformats.org/drawingml/2006/main">
              <a:ext uri="{FF2B5EF4-FFF2-40B4-BE49-F238E27FC236}">
                <a16:creationId xmlns:a16="http://schemas.microsoft.com/office/drawing/2014/main" id="{2585D68B-A78F-4B19-9A47-1B8FFA24B13D}"/>
              </a:ext>
            </a:extLst>
          </p:cNvPr>
          <p:cNvSpPr>
            <a:spLocks xmlns:a="http://schemas.openxmlformats.org/drawingml/2006/main" noGrp="1"/>
          </p:cNvSpPr>
          <p:nvPr/>
        </p:nvSpPr>
        <p:spPr>
          <a:xfrm xmlns:a="http://schemas.openxmlformats.org/drawingml/2006/main">
            <a:off x="3257550" y="3657600"/>
            <a:ext cx="1905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A$1,188 per year equals about 27 saved hours at A$45/hr.</a:t>
            </a:r>
          </a:p>
        </p:txBody>
      </p:sp>
      <p:sp>
        <p:nvSpPr>
          <p:cNvPr id="20" name="">
            <a:extLst xmlns:a="http://schemas.openxmlformats.org/drawingml/2006/main">
              <a:ext uri="{FF2B5EF4-FFF2-40B4-BE49-F238E27FC236}">
                <a16:creationId xmlns:a16="http://schemas.microsoft.com/office/drawing/2014/main" id="{F993711B-2993-427E-93B2-5F9F1FB6BE3D}"/>
              </a:ext>
            </a:extLst>
          </p:cNvPr>
          <p:cNvSpPr>
            <a:spLocks xmlns:a="http://schemas.openxmlformats.org/drawingml/2006/main" noGrp="1"/>
          </p:cNvSpPr>
          <p:nvPr/>
        </p:nvSpPr>
        <p:spPr>
          <a:xfrm xmlns:a="http://schemas.openxmlformats.org/drawingml/2006/main">
            <a:off x="5562600" y="2876550"/>
            <a:ext cx="2324100" cy="11811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21" name="">
            <a:extLst xmlns:a="http://schemas.openxmlformats.org/drawingml/2006/main">
              <a:ext uri="{FF2B5EF4-FFF2-40B4-BE49-F238E27FC236}">
                <a16:creationId xmlns:a16="http://schemas.microsoft.com/office/drawing/2014/main" id="{0B9D4E5A-CFEC-4176-8BE7-54C469D6CDFC}"/>
              </a:ext>
            </a:extLst>
          </p:cNvPr>
          <p:cNvSpPr>
            <a:spLocks xmlns:a="http://schemas.openxmlformats.org/drawingml/2006/main" noGrp="1"/>
          </p:cNvSpPr>
          <p:nvPr/>
        </p:nvSpPr>
        <p:spPr>
          <a:xfrm xmlns:a="http://schemas.openxmlformats.org/drawingml/2006/main">
            <a:off x="5562600" y="2876550"/>
            <a:ext cx="57150" cy="11811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6E1F9736-4B26-4952-97C3-651A21AE1C6B}"/>
              </a:ext>
            </a:extLst>
          </p:cNvPr>
          <p:cNvSpPr>
            <a:spLocks xmlns:a="http://schemas.openxmlformats.org/drawingml/2006/main" noGrp="1"/>
          </p:cNvSpPr>
          <p:nvPr/>
        </p:nvSpPr>
        <p:spPr>
          <a:xfrm xmlns:a="http://schemas.openxmlformats.org/drawingml/2006/main">
            <a:off x="5772150" y="3048000"/>
            <a:ext cx="19050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1-3%</a:t>
            </a:r>
          </a:p>
        </p:txBody>
      </p:sp>
      <p:sp>
        <p:nvSpPr>
          <p:cNvPr id="23" name="">
            <a:extLst xmlns:a="http://schemas.openxmlformats.org/drawingml/2006/main">
              <a:ext uri="{FF2B5EF4-FFF2-40B4-BE49-F238E27FC236}">
                <a16:creationId xmlns:a16="http://schemas.microsoft.com/office/drawing/2014/main" id="{F94A1BEE-139E-46B5-94B8-05D11BA1ACF4}"/>
              </a:ext>
            </a:extLst>
          </p:cNvPr>
          <p:cNvSpPr>
            <a:spLocks xmlns:a="http://schemas.openxmlformats.org/drawingml/2006/main" noGrp="1"/>
          </p:cNvSpPr>
          <p:nvPr/>
        </p:nvSpPr>
        <p:spPr>
          <a:xfrm xmlns:a="http://schemas.openxmlformats.org/drawingml/2006/main">
            <a:off x="5772150" y="3409950"/>
            <a:ext cx="1905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variance/waste target</a:t>
            </a:r>
          </a:p>
        </p:txBody>
      </p:sp>
      <p:sp>
        <p:nvSpPr>
          <p:cNvPr id="24" name="">
            <a:extLst xmlns:a="http://schemas.openxmlformats.org/drawingml/2006/main">
              <a:ext uri="{FF2B5EF4-FFF2-40B4-BE49-F238E27FC236}">
                <a16:creationId xmlns:a16="http://schemas.microsoft.com/office/drawing/2014/main" id="{217DEDAF-AA5A-4164-B389-C0333A0EC54C}"/>
              </a:ext>
            </a:extLst>
          </p:cNvPr>
          <p:cNvSpPr>
            <a:spLocks xmlns:a="http://schemas.openxmlformats.org/drawingml/2006/main" noGrp="1"/>
          </p:cNvSpPr>
          <p:nvPr/>
        </p:nvSpPr>
        <p:spPr>
          <a:xfrm xmlns:a="http://schemas.openxmlformats.org/drawingml/2006/main">
            <a:off x="5772150" y="3657600"/>
            <a:ext cx="1905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A modest control gain can protect real stock and beverage value.</a:t>
            </a:r>
          </a:p>
        </p:txBody>
      </p:sp>
      <p:sp>
        <p:nvSpPr>
          <p:cNvPr id="25" name="">
            <a:extLst xmlns:a="http://schemas.openxmlformats.org/drawingml/2006/main">
              <a:ext uri="{FF2B5EF4-FFF2-40B4-BE49-F238E27FC236}">
                <a16:creationId xmlns:a16="http://schemas.microsoft.com/office/drawing/2014/main" id="{A140969A-BD34-4CC4-8FEB-E3E6A1F97ABB}"/>
              </a:ext>
            </a:extLst>
          </p:cNvPr>
          <p:cNvSpPr>
            <a:spLocks xmlns:a="http://schemas.openxmlformats.org/drawingml/2006/main" noGrp="1"/>
          </p:cNvSpPr>
          <p:nvPr/>
        </p:nvSpPr>
        <p:spPr>
          <a:xfrm xmlns:a="http://schemas.openxmlformats.org/drawingml/2006/main">
            <a:off x="552450" y="4457700"/>
            <a:ext cx="742950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Use this deck as a finance model. Replace event count, wage rate, and beverage value with your hotel's real numbers.</a:t>
            </a:r>
          </a:p>
        </p:txBody>
      </p:sp>
      <p:sp>
        <p:nvSpPr>
          <p:cNvPr id="26" name="">
            <a:extLst xmlns:a="http://schemas.openxmlformats.org/drawingml/2006/main">
              <a:ext uri="{FF2B5EF4-FFF2-40B4-BE49-F238E27FC236}">
                <a16:creationId xmlns:a16="http://schemas.microsoft.com/office/drawing/2014/main" id="{989FB098-2687-4A60-8A5A-98E2CF5B63D9}"/>
              </a:ext>
            </a:extLst>
          </p:cNvPr>
          <p:cNvSpPr>
            <a:spLocks xmlns:a="http://schemas.openxmlformats.org/drawingml/2006/main" noGrp="1"/>
          </p:cNvSpPr>
          <p:nvPr/>
        </p:nvSpPr>
        <p:spPr>
          <a:xfrm xmlns:a="http://schemas.openxmlformats.org/drawingml/2006/main">
            <a:off x="8324850" y="781050"/>
            <a:ext cx="3143250" cy="400050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27" name=""/>
          <p:cNvPicPr>
            <a:picLocks xmlns:a="http://schemas.openxmlformats.org/drawingml/2006/main" noChangeAspect="1"/>
          </p:cNvPicPr>
          <p:nvPr/>
        </p:nvPicPr>
        <p:blipFill>
          <a:blip xmlns:r="http://schemas.openxmlformats.org/officeDocument/2006/relationships" xmlns:a="http://schemas.openxmlformats.org/drawingml/2006/main" r:embed="R4a367722a9564a8a"/>
          <a:stretch xmlns:a="http://schemas.openxmlformats.org/drawingml/2006/main"/>
        </p:blipFill>
        <p:spPr>
          <a:xfrm xmlns:a="http://schemas.openxmlformats.org/drawingml/2006/main">
            <a:off x="8401050" y="1413007"/>
            <a:ext cx="2990850" cy="2450835"/>
          </a:xfrm>
          <a:prstGeom xmlns:a="http://schemas.openxmlformats.org/drawingml/2006/main" prst="rect">
            <a:avLst/>
          </a:prstGeom>
        </p:spPr>
      </p:pic>
      <p:sp>
        <p:nvSpPr>
          <p:cNvPr id="28" name="">
            <a:extLst xmlns:a="http://schemas.openxmlformats.org/drawingml/2006/main">
              <a:ext uri="{FF2B5EF4-FFF2-40B4-BE49-F238E27FC236}">
                <a16:creationId xmlns:a16="http://schemas.microsoft.com/office/drawing/2014/main" id="{E2AE584A-F4C7-4FE2-A21C-48EE51866F87}"/>
              </a:ext>
            </a:extLst>
          </p:cNvPr>
          <p:cNvSpPr>
            <a:spLocks xmlns:a="http://schemas.openxmlformats.org/drawingml/2006/main" noGrp="1"/>
          </p:cNvSpPr>
          <p:nvPr/>
        </p:nvSpPr>
        <p:spPr>
          <a:xfrm xmlns:a="http://schemas.openxmlformats.org/drawingml/2006/main">
            <a:off x="8324850" y="4457700"/>
            <a:ext cx="314325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29" name="">
            <a:extLst xmlns:a="http://schemas.openxmlformats.org/drawingml/2006/main">
              <a:ext uri="{FF2B5EF4-FFF2-40B4-BE49-F238E27FC236}">
                <a16:creationId xmlns:a16="http://schemas.microsoft.com/office/drawing/2014/main" id="{F69BD650-5FB9-4E51-9237-8792C6500AC8}"/>
              </a:ext>
            </a:extLst>
          </p:cNvPr>
          <p:cNvSpPr>
            <a:spLocks xmlns:a="http://schemas.openxmlformats.org/drawingml/2006/main" noGrp="1"/>
          </p:cNvSpPr>
          <p:nvPr/>
        </p:nvSpPr>
        <p:spPr>
          <a:xfrm xmlns:a="http://schemas.openxmlformats.org/drawingml/2006/main">
            <a:off x="8458200" y="4543425"/>
            <a:ext cx="28765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Finance export surface</a:t>
            </a:r>
          </a:p>
        </p:txBody>
      </p:sp>
      <p:sp>
        <p:nvSpPr>
          <p:cNvPr id="30" name="">
            <a:extLst xmlns:a="http://schemas.openxmlformats.org/drawingml/2006/main">
              <a:ext uri="{FF2B5EF4-FFF2-40B4-BE49-F238E27FC236}">
                <a16:creationId xmlns:a16="http://schemas.microsoft.com/office/drawing/2014/main" id="{E901478C-7714-4BAD-A470-6B69D0CD3052}"/>
              </a:ext>
            </a:extLst>
          </p:cNvPr>
          <p:cNvSpPr>
            <a:spLocks xmlns:a="http://schemas.openxmlformats.org/drawingml/2006/main" noGrp="1"/>
          </p:cNvSpPr>
          <p:nvPr/>
        </p:nvSpPr>
        <p:spPr>
          <a:xfrm xmlns:a="http://schemas.openxmlformats.org/drawingml/2006/main">
            <a:off x="8362950" y="5048250"/>
            <a:ext cx="3105150" cy="704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8FAFC"/>
                </a:solidFill>
                <a:latin typeface="Aptos Display"/>
                <a:ea typeface="Aptos Display"/>
                <a:cs typeface="Aptos Display"/>
              </a:defRPr>
            </a:pPr>
            <a:r>
              <a:rPr sz="1275" b="1">
                <a:solidFill>
                  <a:srgbClr val="F8FAFC"/>
                </a:solidFill>
                <a:latin typeface="Aptos Display"/>
                <a:ea typeface="Aptos Display"/>
                <a:cs typeface="Aptos Display"/>
              </a:rPr>
              <a:t>The core value: managers move faster on event days, finance receives cleaner evidence, and the hotel has fewer undocumented exceptions to explain later.</a:t>
            </a:r>
          </a:p>
        </p:txBody>
      </p:sp>
    </p:spTree>
    <p:extLst>
      <p:ext uri="{BB962C8B-B14F-4D97-AF65-F5344CB8AC3E}">
        <p14:creationId xmlns:p14="http://schemas.microsoft.com/office/powerpoint/2010/main" val="707616959"/>
      </p:ext>
    </p:extLst>
  </p:cSld>
</p:sld>
</file>

<file path=ppt/slides/slide10.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B0CF8604-01CB-46AF-B8DB-4565664DFD9A}"/>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4F999F0D-53B7-4A66-95A8-305665F4CEAB}"/>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6E1000A3-05F5-4D58-8019-008ED28F7F4B}"/>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F7090835-1075-404B-B82C-B215CA4D19FF}"/>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84954994-922A-4902-A768-FB7EEB12D96F}"/>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10</a:t>
            </a:r>
          </a:p>
        </p:txBody>
      </p:sp>
      <p:sp>
        <p:nvSpPr>
          <p:cNvPr id="6" name="">
            <a:extLst xmlns:a="http://schemas.openxmlformats.org/drawingml/2006/main">
              <a:ext uri="{FF2B5EF4-FFF2-40B4-BE49-F238E27FC236}">
                <a16:creationId xmlns:a16="http://schemas.microsoft.com/office/drawing/2014/main" id="{68738679-5EBC-40B3-85B8-CE6D034601C8}"/>
              </a:ext>
            </a:extLst>
          </p:cNvPr>
          <p:cNvSpPr>
            <a:spLocks xmlns:a="http://schemas.openxmlformats.org/drawingml/2006/main" noGrp="1"/>
          </p:cNvSpPr>
          <p:nvPr/>
        </p:nvSpPr>
        <p:spPr>
          <a:xfrm xmlns:a="http://schemas.openxmlformats.org/drawingml/2006/main">
            <a:off x="495300" y="66675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44097E90-2AF1-46BB-89E3-0FC355B4EF54}"/>
              </a:ext>
            </a:extLst>
          </p:cNvPr>
          <p:cNvSpPr>
            <a:spLocks xmlns:a="http://schemas.openxmlformats.org/drawingml/2006/main" noGrp="1"/>
          </p:cNvSpPr>
          <p:nvPr/>
        </p:nvSpPr>
        <p:spPr>
          <a:xfrm xmlns:a="http://schemas.openxmlformats.org/drawingml/2006/main">
            <a:off x="704850" y="628650"/>
            <a:ext cx="34290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DECISION CLOSE</a:t>
            </a:r>
          </a:p>
        </p:txBody>
      </p:sp>
      <p:sp>
        <p:nvSpPr>
          <p:cNvPr id="8" name="">
            <a:extLst xmlns:a="http://schemas.openxmlformats.org/drawingml/2006/main">
              <a:ext uri="{FF2B5EF4-FFF2-40B4-BE49-F238E27FC236}">
                <a16:creationId xmlns:a16="http://schemas.microsoft.com/office/drawing/2014/main" id="{AE5C4C13-D1B3-4379-81A9-8B8383FEBB01}"/>
              </a:ext>
            </a:extLst>
          </p:cNvPr>
          <p:cNvSpPr>
            <a:spLocks xmlns:a="http://schemas.openxmlformats.org/drawingml/2006/main" noGrp="1"/>
          </p:cNvSpPr>
          <p:nvPr/>
        </p:nvSpPr>
        <p:spPr>
          <a:xfrm xmlns:a="http://schemas.openxmlformats.org/drawingml/2006/main">
            <a:off x="495300" y="1181100"/>
            <a:ext cx="809625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150" b="1">
                <a:solidFill>
                  <a:srgbClr val="F8FAFC"/>
                </a:solidFill>
                <a:latin typeface="Aptos Display"/>
                <a:ea typeface="Aptos Display"/>
                <a:cs typeface="Aptos Display"/>
              </a:defRPr>
            </a:pPr>
            <a:r>
              <a:rPr sz="3150" b="1">
                <a:solidFill>
                  <a:srgbClr val="F8FAFC"/>
                </a:solidFill>
                <a:latin typeface="Aptos Display"/>
                <a:ea typeface="Aptos Display"/>
                <a:cs typeface="Aptos Display"/>
              </a:rPr>
              <a:t>Approve the process, then measure the savings.</a:t>
            </a:r>
          </a:p>
        </p:txBody>
      </p:sp>
      <p:sp>
        <p:nvSpPr>
          <p:cNvPr id="9" name="">
            <a:extLst xmlns:a="http://schemas.openxmlformats.org/drawingml/2006/main">
              <a:ext uri="{FF2B5EF4-FFF2-40B4-BE49-F238E27FC236}">
                <a16:creationId xmlns:a16="http://schemas.microsoft.com/office/drawing/2014/main" id="{E595A068-0556-4BF3-B324-E6B7A90EB590}"/>
              </a:ext>
            </a:extLst>
          </p:cNvPr>
          <p:cNvSpPr>
            <a:spLocks xmlns:a="http://schemas.openxmlformats.org/drawingml/2006/main" noGrp="1"/>
          </p:cNvSpPr>
          <p:nvPr/>
        </p:nvSpPr>
        <p:spPr>
          <a:xfrm xmlns:a="http://schemas.openxmlformats.org/drawingml/2006/main">
            <a:off x="533400" y="2305050"/>
            <a:ext cx="6858000" cy="704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500" b="0">
                <a:solidFill>
                  <a:srgbClr val="CBD5E1"/>
                </a:solidFill>
                <a:latin typeface="Aptos"/>
                <a:ea typeface="Aptos"/>
                <a:cs typeface="Aptos"/>
              </a:defRPr>
            </a:pPr>
            <a:r>
              <a:rPr sz="1500" b="0">
                <a:solidFill>
                  <a:srgbClr val="CBD5E1"/>
                </a:solidFill>
                <a:latin typeface="Aptos"/>
                <a:ea typeface="Aptos"/>
                <a:cs typeface="Aptos"/>
              </a:rPr>
              <a:t>The finance decision does not need to be abstract. Run one demo event, agree the export pack, assign sign-off ownership, and review actual time saved after 30 days.</a:t>
            </a:r>
          </a:p>
        </p:txBody>
      </p:sp>
      <p:sp>
        <p:nvSpPr>
          <p:cNvPr id="10" name="">
            <a:extLst xmlns:a="http://schemas.openxmlformats.org/drawingml/2006/main">
              <a:ext uri="{FF2B5EF4-FFF2-40B4-BE49-F238E27FC236}">
                <a16:creationId xmlns:a16="http://schemas.microsoft.com/office/drawing/2014/main" id="{FE689E2F-7050-4237-B73F-0CA1F752F6F8}"/>
              </a:ext>
            </a:extLst>
          </p:cNvPr>
          <p:cNvSpPr>
            <a:spLocks xmlns:a="http://schemas.openxmlformats.org/drawingml/2006/main" noGrp="1"/>
          </p:cNvSpPr>
          <p:nvPr/>
        </p:nvSpPr>
        <p:spPr>
          <a:xfrm xmlns:a="http://schemas.openxmlformats.org/drawingml/2006/main">
            <a:off x="666750" y="3486150"/>
            <a:ext cx="4876800" cy="2209800"/>
          </a:xfrm>
          <a:prstGeom xmlns:a="http://schemas.openxmlformats.org/drawingml/2006/main" prst="rect">
            <a:avLst/>
          </a:prstGeom>
          <a:solidFill xmlns:a="http://schemas.openxmlformats.org/drawingml/2006/main">
            <a:srgbClr val="111827"/>
          </a:solidFill>
          <a:ln xmlns:a="http://schemas.openxmlformats.org/drawingml/2006/main" w="9525">
            <a:solidFill>
              <a:srgbClr val="273443"/>
            </a:solidFill>
          </a:ln>
        </p:spPr>
      </p:sp>
      <p:sp>
        <p:nvSpPr>
          <p:cNvPr id="11" name="">
            <a:extLst xmlns:a="http://schemas.openxmlformats.org/drawingml/2006/main">
              <a:ext uri="{FF2B5EF4-FFF2-40B4-BE49-F238E27FC236}">
                <a16:creationId xmlns:a16="http://schemas.microsoft.com/office/drawing/2014/main" id="{6B703773-5E4B-4240-BA35-07B912A33C04}"/>
              </a:ext>
            </a:extLst>
          </p:cNvPr>
          <p:cNvSpPr>
            <a:spLocks xmlns:a="http://schemas.openxmlformats.org/drawingml/2006/main" noGrp="1"/>
          </p:cNvSpPr>
          <p:nvPr/>
        </p:nvSpPr>
        <p:spPr>
          <a:xfrm xmlns:a="http://schemas.openxmlformats.org/drawingml/2006/main">
            <a:off x="990600" y="3790950"/>
            <a:ext cx="3429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725" b="1">
                <a:solidFill>
                  <a:srgbClr val="F8FAFC"/>
                </a:solidFill>
                <a:latin typeface="Aptos Display"/>
                <a:ea typeface="Aptos Display"/>
                <a:cs typeface="Aptos Display"/>
              </a:defRPr>
            </a:pPr>
            <a:r>
              <a:rPr sz="1725" b="1">
                <a:solidFill>
                  <a:srgbClr val="F8FAFC"/>
                </a:solidFill>
                <a:latin typeface="Aptos Display"/>
                <a:ea typeface="Aptos Display"/>
                <a:cs typeface="Aptos Display"/>
              </a:rPr>
              <a:t>Finance approval checklist</a:t>
            </a:r>
          </a:p>
        </p:txBody>
      </p:sp>
      <p:sp>
        <p:nvSpPr>
          <p:cNvPr id="12" name="">
            <a:extLst xmlns:a="http://schemas.openxmlformats.org/drawingml/2006/main">
              <a:ext uri="{FF2B5EF4-FFF2-40B4-BE49-F238E27FC236}">
                <a16:creationId xmlns:a16="http://schemas.microsoft.com/office/drawing/2014/main" id="{D7DCD8FF-21BE-42DA-90DA-FCF75107C88C}"/>
              </a:ext>
            </a:extLst>
          </p:cNvPr>
          <p:cNvSpPr>
            <a:spLocks xmlns:a="http://schemas.openxmlformats.org/drawingml/2006/main" noGrp="1"/>
          </p:cNvSpPr>
          <p:nvPr/>
        </p:nvSpPr>
        <p:spPr>
          <a:xfrm xmlns:a="http://schemas.openxmlformats.org/drawingml/2006/main">
            <a:off x="1009650" y="43529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82F79E8D-4A93-4370-B657-CCDA127D0492}"/>
              </a:ext>
            </a:extLst>
          </p:cNvPr>
          <p:cNvSpPr>
            <a:spLocks xmlns:a="http://schemas.openxmlformats.org/drawingml/2006/main" noGrp="1"/>
          </p:cNvSpPr>
          <p:nvPr/>
        </p:nvSpPr>
        <p:spPr>
          <a:xfrm xmlns:a="http://schemas.openxmlformats.org/drawingml/2006/main">
            <a:off x="1219200" y="4267200"/>
            <a:ext cx="36195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0">
                <a:solidFill>
                  <a:srgbClr val="CBD5E1"/>
                </a:solidFill>
                <a:latin typeface="Aptos"/>
                <a:ea typeface="Aptos"/>
                <a:cs typeface="Aptos"/>
              </a:defRPr>
            </a:pPr>
            <a:r>
              <a:rPr sz="1125" b="0">
                <a:solidFill>
                  <a:srgbClr val="CBD5E1"/>
                </a:solidFill>
                <a:latin typeface="Aptos"/>
                <a:ea typeface="Aptos"/>
                <a:cs typeface="Aptos"/>
              </a:rPr>
              <a:t>Agree the standard finance export packet.</a:t>
            </a:r>
          </a:p>
        </p:txBody>
      </p:sp>
      <p:sp>
        <p:nvSpPr>
          <p:cNvPr id="14" name="">
            <a:extLst xmlns:a="http://schemas.openxmlformats.org/drawingml/2006/main">
              <a:ext uri="{FF2B5EF4-FFF2-40B4-BE49-F238E27FC236}">
                <a16:creationId xmlns:a16="http://schemas.microsoft.com/office/drawing/2014/main" id="{AE913A65-12EA-4EAC-9AB2-E85E29003040}"/>
              </a:ext>
            </a:extLst>
          </p:cNvPr>
          <p:cNvSpPr>
            <a:spLocks xmlns:a="http://schemas.openxmlformats.org/drawingml/2006/main" noGrp="1"/>
          </p:cNvSpPr>
          <p:nvPr/>
        </p:nvSpPr>
        <p:spPr>
          <a:xfrm xmlns:a="http://schemas.openxmlformats.org/drawingml/2006/main">
            <a:off x="1009650" y="467677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5" name="">
            <a:extLst xmlns:a="http://schemas.openxmlformats.org/drawingml/2006/main">
              <a:ext uri="{FF2B5EF4-FFF2-40B4-BE49-F238E27FC236}">
                <a16:creationId xmlns:a16="http://schemas.microsoft.com/office/drawing/2014/main" id="{35A4067F-58FC-4E90-97F2-606D01C31AD9}"/>
              </a:ext>
            </a:extLst>
          </p:cNvPr>
          <p:cNvSpPr>
            <a:spLocks xmlns:a="http://schemas.openxmlformats.org/drawingml/2006/main" noGrp="1"/>
          </p:cNvSpPr>
          <p:nvPr/>
        </p:nvSpPr>
        <p:spPr>
          <a:xfrm xmlns:a="http://schemas.openxmlformats.org/drawingml/2006/main">
            <a:off x="1219200" y="4591050"/>
            <a:ext cx="36195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0">
                <a:solidFill>
                  <a:srgbClr val="CBD5E1"/>
                </a:solidFill>
                <a:latin typeface="Aptos"/>
                <a:ea typeface="Aptos"/>
                <a:cs typeface="Aptos"/>
              </a:defRPr>
            </a:pPr>
            <a:r>
              <a:rPr sz="1125" b="0">
                <a:solidFill>
                  <a:srgbClr val="CBD5E1"/>
                </a:solidFill>
                <a:latin typeface="Aptos"/>
                <a:ea typeface="Aptos"/>
                <a:cs typeface="Aptos"/>
              </a:rPr>
              <a:t>Confirm who owns event close sign-off.</a:t>
            </a:r>
          </a:p>
        </p:txBody>
      </p:sp>
      <p:sp>
        <p:nvSpPr>
          <p:cNvPr id="16" name="">
            <a:extLst xmlns:a="http://schemas.openxmlformats.org/drawingml/2006/main">
              <a:ext uri="{FF2B5EF4-FFF2-40B4-BE49-F238E27FC236}">
                <a16:creationId xmlns:a16="http://schemas.microsoft.com/office/drawing/2014/main" id="{1F064401-276A-4050-8595-1A04111F7729}"/>
              </a:ext>
            </a:extLst>
          </p:cNvPr>
          <p:cNvSpPr>
            <a:spLocks xmlns:a="http://schemas.openxmlformats.org/drawingml/2006/main" noGrp="1"/>
          </p:cNvSpPr>
          <p:nvPr/>
        </p:nvSpPr>
        <p:spPr>
          <a:xfrm xmlns:a="http://schemas.openxmlformats.org/drawingml/2006/main">
            <a:off x="1009650" y="50006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3EA5EE88-2D1B-44E4-BA33-581319A6E23C}"/>
              </a:ext>
            </a:extLst>
          </p:cNvPr>
          <p:cNvSpPr>
            <a:spLocks xmlns:a="http://schemas.openxmlformats.org/drawingml/2006/main" noGrp="1"/>
          </p:cNvSpPr>
          <p:nvPr/>
        </p:nvSpPr>
        <p:spPr>
          <a:xfrm xmlns:a="http://schemas.openxmlformats.org/drawingml/2006/main">
            <a:off x="1219200" y="4914900"/>
            <a:ext cx="36195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0">
                <a:solidFill>
                  <a:srgbClr val="CBD5E1"/>
                </a:solidFill>
                <a:latin typeface="Aptos"/>
                <a:ea typeface="Aptos"/>
                <a:cs typeface="Aptos"/>
              </a:defRPr>
            </a:pPr>
            <a:r>
              <a:rPr sz="1125" b="0">
                <a:solidFill>
                  <a:srgbClr val="CBD5E1"/>
                </a:solidFill>
                <a:latin typeface="Aptos"/>
                <a:ea typeface="Aptos"/>
                <a:cs typeface="Aptos"/>
              </a:rPr>
              <a:t>Confirm audit/security evidence needed monthly.</a:t>
            </a:r>
          </a:p>
        </p:txBody>
      </p:sp>
      <p:sp>
        <p:nvSpPr>
          <p:cNvPr id="18" name="">
            <a:extLst xmlns:a="http://schemas.openxmlformats.org/drawingml/2006/main">
              <a:ext uri="{FF2B5EF4-FFF2-40B4-BE49-F238E27FC236}">
                <a16:creationId xmlns:a16="http://schemas.microsoft.com/office/drawing/2014/main" id="{3656D91F-B2A2-4805-9677-286F7B621ED4}"/>
              </a:ext>
            </a:extLst>
          </p:cNvPr>
          <p:cNvSpPr>
            <a:spLocks xmlns:a="http://schemas.openxmlformats.org/drawingml/2006/main" noGrp="1"/>
          </p:cNvSpPr>
          <p:nvPr/>
        </p:nvSpPr>
        <p:spPr>
          <a:xfrm xmlns:a="http://schemas.openxmlformats.org/drawingml/2006/main">
            <a:off x="1009650" y="532447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B830C147-FFEB-4C28-9A64-FD13ACF3A3C3}"/>
              </a:ext>
            </a:extLst>
          </p:cNvPr>
          <p:cNvSpPr>
            <a:spLocks xmlns:a="http://schemas.openxmlformats.org/drawingml/2006/main" noGrp="1"/>
          </p:cNvSpPr>
          <p:nvPr/>
        </p:nvSpPr>
        <p:spPr>
          <a:xfrm xmlns:a="http://schemas.openxmlformats.org/drawingml/2006/main">
            <a:off x="1219200" y="5238750"/>
            <a:ext cx="36195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0">
                <a:solidFill>
                  <a:srgbClr val="CBD5E1"/>
                </a:solidFill>
                <a:latin typeface="Aptos"/>
                <a:ea typeface="Aptos"/>
                <a:cs typeface="Aptos"/>
              </a:defRPr>
            </a:pPr>
            <a:r>
              <a:rPr sz="1125" b="0">
                <a:solidFill>
                  <a:srgbClr val="CBD5E1"/>
                </a:solidFill>
                <a:latin typeface="Aptos"/>
                <a:ea typeface="Aptos"/>
                <a:cs typeface="Aptos"/>
              </a:rPr>
              <a:t>Use actual event count and wage rate in the model.</a:t>
            </a:r>
          </a:p>
        </p:txBody>
      </p:sp>
      <p:sp>
        <p:nvSpPr>
          <p:cNvPr id="20" name="">
            <a:extLst xmlns:a="http://schemas.openxmlformats.org/drawingml/2006/main">
              <a:ext uri="{FF2B5EF4-FFF2-40B4-BE49-F238E27FC236}">
                <a16:creationId xmlns:a16="http://schemas.microsoft.com/office/drawing/2014/main" id="{E26C8A50-D0A3-4ADF-9641-B86EAD272DAF}"/>
              </a:ext>
            </a:extLst>
          </p:cNvPr>
          <p:cNvSpPr>
            <a:spLocks xmlns:a="http://schemas.openxmlformats.org/drawingml/2006/main" noGrp="1"/>
          </p:cNvSpPr>
          <p:nvPr/>
        </p:nvSpPr>
        <p:spPr>
          <a:xfrm xmlns:a="http://schemas.openxmlformats.org/drawingml/2006/main">
            <a:off x="6248400" y="3486150"/>
            <a:ext cx="4876800" cy="2000250"/>
          </a:xfrm>
          <a:prstGeom xmlns:a="http://schemas.openxmlformats.org/drawingml/2006/main" prst="rect">
            <a:avLst/>
          </a:prstGeom>
          <a:solidFill xmlns:a="http://schemas.openxmlformats.org/drawingml/2006/main">
            <a:srgbClr val="0E2427"/>
          </a:solidFill>
          <a:ln xmlns:a="http://schemas.openxmlformats.org/drawingml/2006/main" w="9525">
            <a:solidFill>
              <a:srgbClr val="1E555B"/>
            </a:solidFill>
          </a:ln>
        </p:spPr>
      </p:sp>
      <p:sp>
        <p:nvSpPr>
          <p:cNvPr id="21" name="">
            <a:extLst xmlns:a="http://schemas.openxmlformats.org/drawingml/2006/main">
              <a:ext uri="{FF2B5EF4-FFF2-40B4-BE49-F238E27FC236}">
                <a16:creationId xmlns:a16="http://schemas.microsoft.com/office/drawing/2014/main" id="{F2C79A3B-538E-4B74-B14B-DC8773BC4C19}"/>
              </a:ext>
            </a:extLst>
          </p:cNvPr>
          <p:cNvSpPr>
            <a:spLocks xmlns:a="http://schemas.openxmlformats.org/drawingml/2006/main" noGrp="1"/>
          </p:cNvSpPr>
          <p:nvPr/>
        </p:nvSpPr>
        <p:spPr>
          <a:xfrm xmlns:a="http://schemas.openxmlformats.org/drawingml/2006/main">
            <a:off x="6572250" y="3790950"/>
            <a:ext cx="30480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725" b="1">
                <a:solidFill>
                  <a:srgbClr val="F8FAFC"/>
                </a:solidFill>
                <a:latin typeface="Aptos Display"/>
                <a:ea typeface="Aptos Display"/>
                <a:cs typeface="Aptos Display"/>
              </a:defRPr>
            </a:pPr>
            <a:r>
              <a:rPr sz="1725" b="1">
                <a:solidFill>
                  <a:srgbClr val="F8FAFC"/>
                </a:solidFill>
                <a:latin typeface="Aptos Display"/>
                <a:ea typeface="Aptos Display"/>
                <a:cs typeface="Aptos Display"/>
              </a:rPr>
              <a:t>Manager script</a:t>
            </a:r>
          </a:p>
        </p:txBody>
      </p:sp>
      <p:sp>
        <p:nvSpPr>
          <p:cNvPr id="22" name="">
            <a:extLst xmlns:a="http://schemas.openxmlformats.org/drawingml/2006/main">
              <a:ext uri="{FF2B5EF4-FFF2-40B4-BE49-F238E27FC236}">
                <a16:creationId xmlns:a16="http://schemas.microsoft.com/office/drawing/2014/main" id="{0CE3C9C1-FBBD-4DAD-B5BA-920A60023211}"/>
              </a:ext>
            </a:extLst>
          </p:cNvPr>
          <p:cNvSpPr>
            <a:spLocks xmlns:a="http://schemas.openxmlformats.org/drawingml/2006/main" noGrp="1"/>
          </p:cNvSpPr>
          <p:nvPr/>
        </p:nvSpPr>
        <p:spPr>
          <a:xfrm xmlns:a="http://schemas.openxmlformats.org/drawingml/2006/main">
            <a:off x="6572250" y="4267200"/>
            <a:ext cx="4000500" cy="704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0">
                <a:solidFill>
                  <a:srgbClr val="CBD5E1"/>
                </a:solidFill>
                <a:latin typeface="Aptos"/>
                <a:ea typeface="Aptos"/>
                <a:cs typeface="Aptos"/>
              </a:defRPr>
            </a:pPr>
            <a:r>
              <a:rPr sz="1275" b="0">
                <a:solidFill>
                  <a:srgbClr val="CBD5E1"/>
                </a:solidFill>
                <a:latin typeface="Aptos"/>
                <a:ea typeface="Aptos"/>
                <a:cs typeface="Aptos"/>
              </a:rPr>
              <a:t>We can show where the event is set up, how service is controlled, how closeout is reviewed, and where finance exports and audit evidence come from.</a:t>
            </a:r>
          </a:p>
        </p:txBody>
      </p:sp>
      <p:sp>
        <p:nvSpPr>
          <p:cNvPr id="23" name="">
            <a:extLst xmlns:a="http://schemas.openxmlformats.org/drawingml/2006/main">
              <a:ext uri="{FF2B5EF4-FFF2-40B4-BE49-F238E27FC236}">
                <a16:creationId xmlns:a16="http://schemas.microsoft.com/office/drawing/2014/main" id="{C7C729F9-1E65-4E92-947F-B247FF38045E}"/>
              </a:ext>
            </a:extLst>
          </p:cNvPr>
          <p:cNvSpPr>
            <a:spLocks xmlns:a="http://schemas.openxmlformats.org/drawingml/2006/main" noGrp="1"/>
          </p:cNvSpPr>
          <p:nvPr/>
        </p:nvSpPr>
        <p:spPr>
          <a:xfrm xmlns:a="http://schemas.openxmlformats.org/drawingml/2006/main">
            <a:off x="6572250" y="5086350"/>
            <a:ext cx="40005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17C7CF"/>
                </a:solidFill>
                <a:latin typeface="Aptos Display"/>
                <a:ea typeface="Aptos Display"/>
                <a:cs typeface="Aptos Display"/>
              </a:defRPr>
            </a:pPr>
            <a:r>
              <a:rPr sz="1125" b="1">
                <a:solidFill>
                  <a:srgbClr val="17C7CF"/>
                </a:solidFill>
                <a:latin typeface="Aptos Display"/>
                <a:ea typeface="Aptos Display"/>
                <a:cs typeface="Aptos Display"/>
              </a:rPr>
              <a:t>Website: omnari.world/the-liquid-audit</a:t>
            </a:r>
          </a:p>
        </p:txBody>
      </p:sp>
      <p:sp>
        <p:nvSpPr>
          <p:cNvPr id="24" name="">
            <a:extLst xmlns:a="http://schemas.openxmlformats.org/drawingml/2006/main">
              <a:ext uri="{FF2B5EF4-FFF2-40B4-BE49-F238E27FC236}">
                <a16:creationId xmlns:a16="http://schemas.microsoft.com/office/drawing/2014/main" id="{2CA6327C-434E-4A7E-9EF8-B6A88BC5BA62}"/>
              </a:ext>
            </a:extLst>
          </p:cNvPr>
          <p:cNvSpPr>
            <a:spLocks xmlns:a="http://schemas.openxmlformats.org/drawingml/2006/main" noGrp="1"/>
          </p:cNvSpPr>
          <p:nvPr/>
        </p:nvSpPr>
        <p:spPr>
          <a:xfrm xmlns:a="http://schemas.openxmlformats.org/drawingml/2006/main">
            <a:off x="1619250" y="5867400"/>
            <a:ext cx="89535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500" b="1">
                <a:solidFill>
                  <a:srgbClr val="F8FAFC"/>
                </a:solidFill>
                <a:latin typeface="Aptos Display"/>
                <a:ea typeface="Aptos Display"/>
                <a:cs typeface="Aptos Display"/>
              </a:defRPr>
            </a:pPr>
            <a:r>
              <a:rPr sz="1500" b="1">
                <a:solidFill>
                  <a:srgbClr val="F8FAFC"/>
                </a:solidFill>
                <a:latin typeface="Aptos Display"/>
                <a:ea typeface="Aptos Display"/>
                <a:cs typeface="Aptos Display"/>
              </a:rPr>
              <a:t>Next step: run a guided demo event and compare actual admin time against the model.</a:t>
            </a:r>
          </a:p>
        </p:txBody>
      </p:sp>
    </p:spTree>
    <p:extLst>
      <p:ext uri="{BB962C8B-B14F-4D97-AF65-F5344CB8AC3E}">
        <p14:creationId xmlns:p14="http://schemas.microsoft.com/office/powerpoint/2010/main" val="2021348033"/>
      </p:ext>
    </p:extLst>
  </p:cSld>
</p:sld>
</file>

<file path=ppt/slides/slide2.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FE4EEDDE-8F17-4471-A013-B844539C87F5}"/>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47DA5514-B676-45BC-BAFA-5514560479C1}"/>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5FA005B8-EE00-474C-B470-C12850862F70}"/>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BAEB2EE9-5C4E-4880-839E-A29A86E5726A}"/>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AF0DC69C-29BD-4BF2-904A-3DF1CEBF913C}"/>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02</a:t>
            </a:r>
          </a:p>
        </p:txBody>
      </p:sp>
      <p:sp>
        <p:nvSpPr>
          <p:cNvPr id="6" name="">
            <a:extLst xmlns:a="http://schemas.openxmlformats.org/drawingml/2006/main">
              <a:ext uri="{FF2B5EF4-FFF2-40B4-BE49-F238E27FC236}">
                <a16:creationId xmlns:a16="http://schemas.microsoft.com/office/drawing/2014/main" id="{1000312F-D1BD-43FF-AA50-F1E9D441C45C}"/>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8C2AED54-15E1-4494-ADBF-E8D5C3E640E4}"/>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EVENTS EXPLAINED SIMPLY</a:t>
            </a:r>
          </a:p>
        </p:txBody>
      </p:sp>
      <p:sp>
        <p:nvSpPr>
          <p:cNvPr id="8" name="">
            <a:extLst xmlns:a="http://schemas.openxmlformats.org/drawingml/2006/main">
              <a:ext uri="{FF2B5EF4-FFF2-40B4-BE49-F238E27FC236}">
                <a16:creationId xmlns:a16="http://schemas.microsoft.com/office/drawing/2014/main" id="{0B829B8E-D579-4D47-A48C-75717BCDC8C1}"/>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An event is a temporary mini-business inside the hotel.</a:t>
            </a:r>
          </a:p>
        </p:txBody>
      </p:sp>
      <p:sp>
        <p:nvSpPr>
          <p:cNvPr id="9" name="">
            <a:extLst xmlns:a="http://schemas.openxmlformats.org/drawingml/2006/main">
              <a:ext uri="{FF2B5EF4-FFF2-40B4-BE49-F238E27FC236}">
                <a16:creationId xmlns:a16="http://schemas.microsoft.com/office/drawing/2014/main" id="{7BBA92D3-10D4-44BD-8AB8-0ADFED08EB59}"/>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For a few hours, the hotel is moving stock, serving guests, taking orders, changing plans, and creating revenue. Finance only sees clean numbers if the activity is captured while it is still fresh.</a:t>
            </a:r>
          </a:p>
        </p:txBody>
      </p:sp>
      <p:sp>
        <p:nvSpPr>
          <p:cNvPr id="10" name="">
            <a:extLst xmlns:a="http://schemas.openxmlformats.org/drawingml/2006/main">
              <a:ext uri="{FF2B5EF4-FFF2-40B4-BE49-F238E27FC236}">
                <a16:creationId xmlns:a16="http://schemas.microsoft.com/office/drawing/2014/main" id="{763E5B06-AD16-47B0-8C59-DE1E17791FFB}"/>
              </a:ext>
            </a:extLst>
          </p:cNvPr>
          <p:cNvSpPr>
            <a:spLocks xmlns:a="http://schemas.openxmlformats.org/drawingml/2006/main" noGrp="1"/>
          </p:cNvSpPr>
          <p:nvPr/>
        </p:nvSpPr>
        <p:spPr>
          <a:xfrm xmlns:a="http://schemas.openxmlformats.org/drawingml/2006/main">
            <a:off x="533400" y="2686050"/>
            <a:ext cx="3333750" cy="2000250"/>
          </a:xfrm>
          <a:prstGeom xmlns:a="http://schemas.openxmlformats.org/drawingml/2006/main" prst="rect">
            <a:avLst/>
          </a:prstGeom>
          <a:solidFill xmlns:a="http://schemas.openxmlformats.org/drawingml/2006/main">
            <a:srgbClr val="111827"/>
          </a:solidFill>
          <a:ln xmlns:a="http://schemas.openxmlformats.org/drawingml/2006/main" w="9525">
            <a:solidFill>
              <a:srgbClr val="273443"/>
            </a:solidFill>
          </a:ln>
        </p:spPr>
      </p:sp>
      <p:sp>
        <p:nvSpPr>
          <p:cNvPr id="11" name="">
            <a:extLst xmlns:a="http://schemas.openxmlformats.org/drawingml/2006/main">
              <a:ext uri="{FF2B5EF4-FFF2-40B4-BE49-F238E27FC236}">
                <a16:creationId xmlns:a16="http://schemas.microsoft.com/office/drawing/2014/main" id="{23CB63C8-08DB-49C9-8F01-A17DFDAA05D3}"/>
              </a:ext>
            </a:extLst>
          </p:cNvPr>
          <p:cNvSpPr>
            <a:spLocks xmlns:a="http://schemas.openxmlformats.org/drawingml/2006/main" noGrp="1"/>
          </p:cNvSpPr>
          <p:nvPr/>
        </p:nvSpPr>
        <p:spPr>
          <a:xfrm xmlns:a="http://schemas.openxmlformats.org/drawingml/2006/main">
            <a:off x="533400" y="2686050"/>
            <a:ext cx="3333750" cy="666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AF2EF733-8B2D-4663-9489-C62B588CC7CA}"/>
              </a:ext>
            </a:extLst>
          </p:cNvPr>
          <p:cNvSpPr>
            <a:spLocks xmlns:a="http://schemas.openxmlformats.org/drawingml/2006/main" noGrp="1"/>
          </p:cNvSpPr>
          <p:nvPr/>
        </p:nvSpPr>
        <p:spPr>
          <a:xfrm xmlns:a="http://schemas.openxmlformats.org/drawingml/2006/main">
            <a:off x="762000" y="2971800"/>
            <a:ext cx="287655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650" b="1">
                <a:solidFill>
                  <a:srgbClr val="F8FAFC"/>
                </a:solidFill>
                <a:latin typeface="Aptos Display"/>
                <a:ea typeface="Aptos Display"/>
                <a:cs typeface="Aptos Display"/>
              </a:defRPr>
            </a:pPr>
            <a:r>
              <a:rPr sz="1650" b="1">
                <a:solidFill>
                  <a:srgbClr val="F8FAFC"/>
                </a:solidFill>
                <a:latin typeface="Aptos Display"/>
                <a:ea typeface="Aptos Display"/>
                <a:cs typeface="Aptos Display"/>
              </a:rPr>
              <a:t>Before service</a:t>
            </a:r>
          </a:p>
        </p:txBody>
      </p:sp>
      <p:sp>
        <p:nvSpPr>
          <p:cNvPr id="13" name="">
            <a:extLst xmlns:a="http://schemas.openxmlformats.org/drawingml/2006/main">
              <a:ext uri="{FF2B5EF4-FFF2-40B4-BE49-F238E27FC236}">
                <a16:creationId xmlns:a16="http://schemas.microsoft.com/office/drawing/2014/main" id="{DB39C796-938D-4F32-A9BA-6672F8848124}"/>
              </a:ext>
            </a:extLst>
          </p:cNvPr>
          <p:cNvSpPr>
            <a:spLocks xmlns:a="http://schemas.openxmlformats.org/drawingml/2006/main" noGrp="1"/>
          </p:cNvSpPr>
          <p:nvPr/>
        </p:nvSpPr>
        <p:spPr>
          <a:xfrm xmlns:a="http://schemas.openxmlformats.org/drawingml/2006/main">
            <a:off x="762000" y="3390900"/>
            <a:ext cx="27813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Menu, packages, stations, staffing notes, stock allocations, and par levels need to be ready before guests arrive.</a:t>
            </a:r>
          </a:p>
        </p:txBody>
      </p:sp>
      <p:sp>
        <p:nvSpPr>
          <p:cNvPr id="14" name="">
            <a:extLst xmlns:a="http://schemas.openxmlformats.org/drawingml/2006/main">
              <a:ext uri="{FF2B5EF4-FFF2-40B4-BE49-F238E27FC236}">
                <a16:creationId xmlns:a16="http://schemas.microsoft.com/office/drawing/2014/main" id="{F086CC21-50AA-4658-999E-A4B29437BCD0}"/>
              </a:ext>
            </a:extLst>
          </p:cNvPr>
          <p:cNvSpPr>
            <a:spLocks xmlns:a="http://schemas.openxmlformats.org/drawingml/2006/main" noGrp="1"/>
          </p:cNvSpPr>
          <p:nvPr/>
        </p:nvSpPr>
        <p:spPr>
          <a:xfrm xmlns:a="http://schemas.openxmlformats.org/drawingml/2006/main">
            <a:off x="4324350" y="2686050"/>
            <a:ext cx="3333750" cy="2000250"/>
          </a:xfrm>
          <a:prstGeom xmlns:a="http://schemas.openxmlformats.org/drawingml/2006/main" prst="rect">
            <a:avLst/>
          </a:prstGeom>
          <a:solidFill xmlns:a="http://schemas.openxmlformats.org/drawingml/2006/main">
            <a:srgbClr val="111827"/>
          </a:solidFill>
          <a:ln xmlns:a="http://schemas.openxmlformats.org/drawingml/2006/main" w="9525">
            <a:solidFill>
              <a:srgbClr val="273443"/>
            </a:solidFill>
          </a:ln>
        </p:spPr>
      </p:sp>
      <p:sp>
        <p:nvSpPr>
          <p:cNvPr id="15" name="">
            <a:extLst xmlns:a="http://schemas.openxmlformats.org/drawingml/2006/main">
              <a:ext uri="{FF2B5EF4-FFF2-40B4-BE49-F238E27FC236}">
                <a16:creationId xmlns:a16="http://schemas.microsoft.com/office/drawing/2014/main" id="{7F4CD71C-DFCC-405F-8EE9-4DCD522DB9BC}"/>
              </a:ext>
            </a:extLst>
          </p:cNvPr>
          <p:cNvSpPr>
            <a:spLocks xmlns:a="http://schemas.openxmlformats.org/drawingml/2006/main" noGrp="1"/>
          </p:cNvSpPr>
          <p:nvPr/>
        </p:nvSpPr>
        <p:spPr>
          <a:xfrm xmlns:a="http://schemas.openxmlformats.org/drawingml/2006/main">
            <a:off x="4324350" y="2686050"/>
            <a:ext cx="3333750" cy="66675"/>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6" name="">
            <a:extLst xmlns:a="http://schemas.openxmlformats.org/drawingml/2006/main">
              <a:ext uri="{FF2B5EF4-FFF2-40B4-BE49-F238E27FC236}">
                <a16:creationId xmlns:a16="http://schemas.microsoft.com/office/drawing/2014/main" id="{CBF54A71-8D21-4ED7-AE86-997CB5C5EBDD}"/>
              </a:ext>
            </a:extLst>
          </p:cNvPr>
          <p:cNvSpPr>
            <a:spLocks xmlns:a="http://schemas.openxmlformats.org/drawingml/2006/main" noGrp="1"/>
          </p:cNvSpPr>
          <p:nvPr/>
        </p:nvSpPr>
        <p:spPr>
          <a:xfrm xmlns:a="http://schemas.openxmlformats.org/drawingml/2006/main">
            <a:off x="4552950" y="2971800"/>
            <a:ext cx="287655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650" b="1">
                <a:solidFill>
                  <a:srgbClr val="F8FAFC"/>
                </a:solidFill>
                <a:latin typeface="Aptos Display"/>
                <a:ea typeface="Aptos Display"/>
                <a:cs typeface="Aptos Display"/>
              </a:defRPr>
            </a:pPr>
            <a:r>
              <a:rPr sz="1650" b="1">
                <a:solidFill>
                  <a:srgbClr val="F8FAFC"/>
                </a:solidFill>
                <a:latin typeface="Aptos Display"/>
                <a:ea typeface="Aptos Display"/>
                <a:cs typeface="Aptos Display"/>
              </a:rPr>
              <a:t>During service</a:t>
            </a:r>
          </a:p>
        </p:txBody>
      </p:sp>
      <p:sp>
        <p:nvSpPr>
          <p:cNvPr id="17" name="">
            <a:extLst xmlns:a="http://schemas.openxmlformats.org/drawingml/2006/main">
              <a:ext uri="{FF2B5EF4-FFF2-40B4-BE49-F238E27FC236}">
                <a16:creationId xmlns:a16="http://schemas.microsoft.com/office/drawing/2014/main" id="{AA052CB9-F2AD-4A80-8377-2BA4E7D40752}"/>
              </a:ext>
            </a:extLst>
          </p:cNvPr>
          <p:cNvSpPr>
            <a:spLocks xmlns:a="http://schemas.openxmlformats.org/drawingml/2006/main" noGrp="1"/>
          </p:cNvSpPr>
          <p:nvPr/>
        </p:nvSpPr>
        <p:spPr>
          <a:xfrm xmlns:a="http://schemas.openxmlformats.org/drawingml/2006/main">
            <a:off x="4552950" y="3390900"/>
            <a:ext cx="27813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Orders, transfers, urgent stock, wastage, station pressure, and manager decisions happen quickly.</a:t>
            </a:r>
          </a:p>
        </p:txBody>
      </p:sp>
      <p:sp>
        <p:nvSpPr>
          <p:cNvPr id="18" name="">
            <a:extLst xmlns:a="http://schemas.openxmlformats.org/drawingml/2006/main">
              <a:ext uri="{FF2B5EF4-FFF2-40B4-BE49-F238E27FC236}">
                <a16:creationId xmlns:a16="http://schemas.microsoft.com/office/drawing/2014/main" id="{20E49F29-F7F0-4613-AEE4-81B74065CCDB}"/>
              </a:ext>
            </a:extLst>
          </p:cNvPr>
          <p:cNvSpPr>
            <a:spLocks xmlns:a="http://schemas.openxmlformats.org/drawingml/2006/main" noGrp="1"/>
          </p:cNvSpPr>
          <p:nvPr/>
        </p:nvSpPr>
        <p:spPr>
          <a:xfrm xmlns:a="http://schemas.openxmlformats.org/drawingml/2006/main">
            <a:off x="8115300" y="2686050"/>
            <a:ext cx="3333750" cy="2000250"/>
          </a:xfrm>
          <a:prstGeom xmlns:a="http://schemas.openxmlformats.org/drawingml/2006/main" prst="rect">
            <a:avLst/>
          </a:prstGeom>
          <a:solidFill xmlns:a="http://schemas.openxmlformats.org/drawingml/2006/main">
            <a:srgbClr val="111827"/>
          </a:solidFill>
          <a:ln xmlns:a="http://schemas.openxmlformats.org/drawingml/2006/main" w="9525">
            <a:solidFill>
              <a:srgbClr val="273443"/>
            </a:solidFill>
          </a:ln>
        </p:spPr>
      </p:sp>
      <p:sp>
        <p:nvSpPr>
          <p:cNvPr id="19" name="">
            <a:extLst xmlns:a="http://schemas.openxmlformats.org/drawingml/2006/main">
              <a:ext uri="{FF2B5EF4-FFF2-40B4-BE49-F238E27FC236}">
                <a16:creationId xmlns:a16="http://schemas.microsoft.com/office/drawing/2014/main" id="{D62A1E3C-832E-4921-AAAA-9299E92329D4}"/>
              </a:ext>
            </a:extLst>
          </p:cNvPr>
          <p:cNvSpPr>
            <a:spLocks xmlns:a="http://schemas.openxmlformats.org/drawingml/2006/main" noGrp="1"/>
          </p:cNvSpPr>
          <p:nvPr/>
        </p:nvSpPr>
        <p:spPr>
          <a:xfrm xmlns:a="http://schemas.openxmlformats.org/drawingml/2006/main">
            <a:off x="8115300" y="2686050"/>
            <a:ext cx="3333750" cy="66675"/>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20" name="">
            <a:extLst xmlns:a="http://schemas.openxmlformats.org/drawingml/2006/main">
              <a:ext uri="{FF2B5EF4-FFF2-40B4-BE49-F238E27FC236}">
                <a16:creationId xmlns:a16="http://schemas.microsoft.com/office/drawing/2014/main" id="{5A11B695-5D86-4915-A1EE-0A66EAEAD4EB}"/>
              </a:ext>
            </a:extLst>
          </p:cNvPr>
          <p:cNvSpPr>
            <a:spLocks xmlns:a="http://schemas.openxmlformats.org/drawingml/2006/main" noGrp="1"/>
          </p:cNvSpPr>
          <p:nvPr/>
        </p:nvSpPr>
        <p:spPr>
          <a:xfrm xmlns:a="http://schemas.openxmlformats.org/drawingml/2006/main">
            <a:off x="8343900" y="2971800"/>
            <a:ext cx="287655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650" b="1">
                <a:solidFill>
                  <a:srgbClr val="F8FAFC"/>
                </a:solidFill>
                <a:latin typeface="Aptos Display"/>
                <a:ea typeface="Aptos Display"/>
                <a:cs typeface="Aptos Display"/>
              </a:defRPr>
            </a:pPr>
            <a:r>
              <a:rPr sz="1650" b="1">
                <a:solidFill>
                  <a:srgbClr val="F8FAFC"/>
                </a:solidFill>
                <a:latin typeface="Aptos Display"/>
                <a:ea typeface="Aptos Display"/>
                <a:cs typeface="Aptos Display"/>
              </a:rPr>
              <a:t>After service</a:t>
            </a:r>
          </a:p>
        </p:txBody>
      </p:sp>
      <p:sp>
        <p:nvSpPr>
          <p:cNvPr id="21" name="">
            <a:extLst xmlns:a="http://schemas.openxmlformats.org/drawingml/2006/main">
              <a:ext uri="{FF2B5EF4-FFF2-40B4-BE49-F238E27FC236}">
                <a16:creationId xmlns:a16="http://schemas.microsoft.com/office/drawing/2014/main" id="{9F93A7A8-27E9-4E32-854F-A2D91766723B}"/>
              </a:ext>
            </a:extLst>
          </p:cNvPr>
          <p:cNvSpPr>
            <a:spLocks xmlns:a="http://schemas.openxmlformats.org/drawingml/2006/main" noGrp="1"/>
          </p:cNvSpPr>
          <p:nvPr/>
        </p:nvSpPr>
        <p:spPr>
          <a:xfrm xmlns:a="http://schemas.openxmlformats.org/drawingml/2006/main">
            <a:off x="8343900" y="3390900"/>
            <a:ext cx="27813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Leftovers, usage, revenue, variance, sign-off, PDFs, CSV exports, and audit evidence need to be reconciled.</a:t>
            </a:r>
          </a:p>
        </p:txBody>
      </p:sp>
      <p:sp>
        <p:nvSpPr>
          <p:cNvPr id="22" name="">
            <a:extLst xmlns:a="http://schemas.openxmlformats.org/drawingml/2006/main">
              <a:ext uri="{FF2B5EF4-FFF2-40B4-BE49-F238E27FC236}">
                <a16:creationId xmlns:a16="http://schemas.microsoft.com/office/drawing/2014/main" id="{3FCCBAA5-22AA-41D5-B61E-9ADF9A232530}"/>
              </a:ext>
            </a:extLst>
          </p:cNvPr>
          <p:cNvSpPr>
            <a:spLocks xmlns:a="http://schemas.openxmlformats.org/drawingml/2006/main" noGrp="1"/>
          </p:cNvSpPr>
          <p:nvPr/>
        </p:nvSpPr>
        <p:spPr>
          <a:xfrm xmlns:a="http://schemas.openxmlformats.org/drawingml/2006/main">
            <a:off x="1390650" y="5105400"/>
            <a:ext cx="9410700" cy="704850"/>
          </a:xfrm>
          <a:prstGeom xmlns:a="http://schemas.openxmlformats.org/drawingml/2006/main" prst="rect">
            <a:avLst/>
          </a:prstGeom>
          <a:solidFill xmlns:a="http://schemas.openxmlformats.org/drawingml/2006/main">
            <a:srgbClr val="102326"/>
          </a:solidFill>
          <a:ln xmlns:a="http://schemas.openxmlformats.org/drawingml/2006/main" w="9525">
            <a:solidFill>
              <a:srgbClr val="1E5257"/>
            </a:solidFill>
          </a:ln>
        </p:spPr>
      </p:sp>
      <p:sp>
        <p:nvSpPr>
          <p:cNvPr id="23" name="">
            <a:extLst xmlns:a="http://schemas.openxmlformats.org/drawingml/2006/main">
              <a:ext uri="{FF2B5EF4-FFF2-40B4-BE49-F238E27FC236}">
                <a16:creationId xmlns:a16="http://schemas.microsoft.com/office/drawing/2014/main" id="{9ED7D978-3E2A-4497-9B34-70088F5F1DD6}"/>
              </a:ext>
            </a:extLst>
          </p:cNvPr>
          <p:cNvSpPr>
            <a:spLocks xmlns:a="http://schemas.openxmlformats.org/drawingml/2006/main" noGrp="1"/>
          </p:cNvSpPr>
          <p:nvPr/>
        </p:nvSpPr>
        <p:spPr>
          <a:xfrm xmlns:a="http://schemas.openxmlformats.org/drawingml/2006/main">
            <a:off x="1676400" y="54197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4" name="">
            <a:extLst xmlns:a="http://schemas.openxmlformats.org/drawingml/2006/main">
              <a:ext uri="{FF2B5EF4-FFF2-40B4-BE49-F238E27FC236}">
                <a16:creationId xmlns:a16="http://schemas.microsoft.com/office/drawing/2014/main" id="{95B778AD-9C83-4766-B9EA-0D299CBB402F}"/>
              </a:ext>
            </a:extLst>
          </p:cNvPr>
          <p:cNvSpPr>
            <a:spLocks xmlns:a="http://schemas.openxmlformats.org/drawingml/2006/main" noGrp="1"/>
          </p:cNvSpPr>
          <p:nvPr/>
        </p:nvSpPr>
        <p:spPr>
          <a:xfrm xmlns:a="http://schemas.openxmlformats.org/drawingml/2006/main">
            <a:off x="1885950" y="5334000"/>
            <a:ext cx="83629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0">
                <a:solidFill>
                  <a:srgbClr val="CBD5E1"/>
                </a:solidFill>
                <a:latin typeface="Aptos"/>
                <a:ea typeface="Aptos"/>
                <a:cs typeface="Aptos"/>
              </a:defRPr>
            </a:pPr>
            <a:r>
              <a:rPr sz="1275" b="0">
                <a:solidFill>
                  <a:srgbClr val="CBD5E1"/>
                </a:solidFill>
                <a:latin typeface="Aptos"/>
                <a:ea typeface="Aptos"/>
                <a:cs typeface="Aptos"/>
              </a:rPr>
              <a:t>Why speed matters: if the team waits until tomorrow, the event becomes memory, screenshots, messages, and manual reconstruction.</a:t>
            </a:r>
          </a:p>
        </p:txBody>
      </p:sp>
    </p:spTree>
    <p:extLst>
      <p:ext uri="{BB962C8B-B14F-4D97-AF65-F5344CB8AC3E}">
        <p14:creationId xmlns:p14="http://schemas.microsoft.com/office/powerpoint/2010/main" val="1090608886"/>
      </p:ext>
    </p:extLst>
  </p:cSld>
</p:sld>
</file>

<file path=ppt/slides/slide3.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37999FC7-92F6-4F64-A004-096BC3363F57}"/>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035EA750-C3AF-42F1-B9A9-7E3EB1D8267F}"/>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5BCA8262-A1E4-4C75-B6E8-1ACCAEC8E6D1}"/>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09D9A6BE-F318-4B7E-A389-6944DD5706D2}"/>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FEF56A05-7C18-4118-AD68-6FEDD9B7E448}"/>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03</a:t>
            </a:r>
          </a:p>
        </p:txBody>
      </p:sp>
      <p:sp>
        <p:nvSpPr>
          <p:cNvPr id="6" name="">
            <a:extLst xmlns:a="http://schemas.openxmlformats.org/drawingml/2006/main">
              <a:ext uri="{FF2B5EF4-FFF2-40B4-BE49-F238E27FC236}">
                <a16:creationId xmlns:a16="http://schemas.microsoft.com/office/drawing/2014/main" id="{043074F5-7ECB-495B-84A8-7C1018356959}"/>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9FE925C7-76C3-4C8F-8A88-50D16ED90AB9}"/>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WHERE THE COST HIDES</a:t>
            </a:r>
          </a:p>
        </p:txBody>
      </p:sp>
      <p:sp>
        <p:nvSpPr>
          <p:cNvPr id="8" name="">
            <a:extLst xmlns:a="http://schemas.openxmlformats.org/drawingml/2006/main">
              <a:ext uri="{FF2B5EF4-FFF2-40B4-BE49-F238E27FC236}">
                <a16:creationId xmlns:a16="http://schemas.microsoft.com/office/drawing/2014/main" id="{7B798BEB-C50D-4240-A5FE-052C035C4ACB}"/>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The expensive part is not one missing spreadsheet. It is the chase.</a:t>
            </a:r>
          </a:p>
        </p:txBody>
      </p:sp>
      <p:sp>
        <p:nvSpPr>
          <p:cNvPr id="9" name="">
            <a:extLst xmlns:a="http://schemas.openxmlformats.org/drawingml/2006/main">
              <a:ext uri="{FF2B5EF4-FFF2-40B4-BE49-F238E27FC236}">
                <a16:creationId xmlns:a16="http://schemas.microsoft.com/office/drawing/2014/main" id="{A62DC5E5-921E-4B88-9CD9-9703DD249FAB}"/>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When event evidence is split across people and files, finance pays through delayed close, manager rework, unexplained variance, and weak accountability.</a:t>
            </a:r>
          </a:p>
        </p:txBody>
      </p:sp>
      <p:sp>
        <p:nvSpPr>
          <p:cNvPr id="10" name="">
            <a:extLst xmlns:a="http://schemas.openxmlformats.org/drawingml/2006/main">
              <a:ext uri="{FF2B5EF4-FFF2-40B4-BE49-F238E27FC236}">
                <a16:creationId xmlns:a16="http://schemas.microsoft.com/office/drawing/2014/main" id="{FFE3B5DA-8CE1-4A48-989B-12D0A607E867}"/>
              </a:ext>
            </a:extLst>
          </p:cNvPr>
          <p:cNvSpPr>
            <a:spLocks xmlns:a="http://schemas.openxmlformats.org/drawingml/2006/main" noGrp="1"/>
          </p:cNvSpPr>
          <p:nvPr/>
        </p:nvSpPr>
        <p:spPr>
          <a:xfrm xmlns:a="http://schemas.openxmlformats.org/drawingml/2006/main">
            <a:off x="533400" y="2705100"/>
            <a:ext cx="4705350" cy="2305050"/>
          </a:xfrm>
          <a:prstGeom xmlns:a="http://schemas.openxmlformats.org/drawingml/2006/main" prst="rect">
            <a:avLst/>
          </a:prstGeom>
          <a:solidFill xmlns:a="http://schemas.openxmlformats.org/drawingml/2006/main">
            <a:srgbClr val="171923"/>
          </a:solidFill>
          <a:ln xmlns:a="http://schemas.openxmlformats.org/drawingml/2006/main" w="9525">
            <a:solidFill>
              <a:srgbClr val="2B3442"/>
            </a:solidFill>
          </a:ln>
        </p:spPr>
      </p:sp>
      <p:sp>
        <p:nvSpPr>
          <p:cNvPr id="11" name="">
            <a:extLst xmlns:a="http://schemas.openxmlformats.org/drawingml/2006/main">
              <a:ext uri="{FF2B5EF4-FFF2-40B4-BE49-F238E27FC236}">
                <a16:creationId xmlns:a16="http://schemas.microsoft.com/office/drawing/2014/main" id="{6212364A-FA3C-4A47-BA4D-82B77C032B08}"/>
              </a:ext>
            </a:extLst>
          </p:cNvPr>
          <p:cNvSpPr>
            <a:spLocks xmlns:a="http://schemas.openxmlformats.org/drawingml/2006/main" noGrp="1"/>
          </p:cNvSpPr>
          <p:nvPr/>
        </p:nvSpPr>
        <p:spPr>
          <a:xfrm xmlns:a="http://schemas.openxmlformats.org/drawingml/2006/main">
            <a:off x="819150" y="2990850"/>
            <a:ext cx="24765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725" b="1">
                <a:solidFill>
                  <a:srgbClr val="F8FAFC"/>
                </a:solidFill>
                <a:latin typeface="Aptos Display"/>
                <a:ea typeface="Aptos Display"/>
                <a:cs typeface="Aptos Display"/>
              </a:defRPr>
            </a:pPr>
            <a:r>
              <a:rPr sz="1725" b="1">
                <a:solidFill>
                  <a:srgbClr val="F8FAFC"/>
                </a:solidFill>
                <a:latin typeface="Aptos Display"/>
                <a:ea typeface="Aptos Display"/>
                <a:cs typeface="Aptos Display"/>
              </a:rPr>
              <a:t>Current pattern</a:t>
            </a:r>
          </a:p>
        </p:txBody>
      </p:sp>
      <p:sp>
        <p:nvSpPr>
          <p:cNvPr id="12" name="">
            <a:extLst xmlns:a="http://schemas.openxmlformats.org/drawingml/2006/main">
              <a:ext uri="{FF2B5EF4-FFF2-40B4-BE49-F238E27FC236}">
                <a16:creationId xmlns:a16="http://schemas.microsoft.com/office/drawing/2014/main" id="{6251EF09-B86A-4904-9E21-56957081C77C}"/>
              </a:ext>
            </a:extLst>
          </p:cNvPr>
          <p:cNvSpPr>
            <a:spLocks xmlns:a="http://schemas.openxmlformats.org/drawingml/2006/main" noGrp="1"/>
          </p:cNvSpPr>
          <p:nvPr/>
        </p:nvSpPr>
        <p:spPr>
          <a:xfrm xmlns:a="http://schemas.openxmlformats.org/drawingml/2006/main">
            <a:off x="838200" y="35909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53373050-37C2-4A2E-8FA9-0B14D77E062D}"/>
              </a:ext>
            </a:extLst>
          </p:cNvPr>
          <p:cNvSpPr>
            <a:spLocks xmlns:a="http://schemas.openxmlformats.org/drawingml/2006/main" noGrp="1"/>
          </p:cNvSpPr>
          <p:nvPr/>
        </p:nvSpPr>
        <p:spPr>
          <a:xfrm xmlns:a="http://schemas.openxmlformats.org/drawingml/2006/main">
            <a:off x="1047750" y="35052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Managers remember details after service.</a:t>
            </a:r>
          </a:p>
        </p:txBody>
      </p:sp>
      <p:sp>
        <p:nvSpPr>
          <p:cNvPr id="14" name="">
            <a:extLst xmlns:a="http://schemas.openxmlformats.org/drawingml/2006/main">
              <a:ext uri="{FF2B5EF4-FFF2-40B4-BE49-F238E27FC236}">
                <a16:creationId xmlns:a16="http://schemas.microsoft.com/office/drawing/2014/main" id="{A95009F7-A2D8-4F61-8C9F-0C481B1E4FC3}"/>
              </a:ext>
            </a:extLst>
          </p:cNvPr>
          <p:cNvSpPr>
            <a:spLocks xmlns:a="http://schemas.openxmlformats.org/drawingml/2006/main" noGrp="1"/>
          </p:cNvSpPr>
          <p:nvPr/>
        </p:nvSpPr>
        <p:spPr>
          <a:xfrm xmlns:a="http://schemas.openxmlformats.org/drawingml/2006/main">
            <a:off x="838200" y="39338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5" name="">
            <a:extLst xmlns:a="http://schemas.openxmlformats.org/drawingml/2006/main">
              <a:ext uri="{FF2B5EF4-FFF2-40B4-BE49-F238E27FC236}">
                <a16:creationId xmlns:a16="http://schemas.microsoft.com/office/drawing/2014/main" id="{D7F52076-FA4A-4A81-A2B3-9151BA0A265E}"/>
              </a:ext>
            </a:extLst>
          </p:cNvPr>
          <p:cNvSpPr>
            <a:spLocks xmlns:a="http://schemas.openxmlformats.org/drawingml/2006/main" noGrp="1"/>
          </p:cNvSpPr>
          <p:nvPr/>
        </p:nvSpPr>
        <p:spPr>
          <a:xfrm xmlns:a="http://schemas.openxmlformats.org/drawingml/2006/main">
            <a:off x="1047750" y="38481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Finance asks for context days later.</a:t>
            </a:r>
          </a:p>
        </p:txBody>
      </p:sp>
      <p:sp>
        <p:nvSpPr>
          <p:cNvPr id="16" name="">
            <a:extLst xmlns:a="http://schemas.openxmlformats.org/drawingml/2006/main">
              <a:ext uri="{FF2B5EF4-FFF2-40B4-BE49-F238E27FC236}">
                <a16:creationId xmlns:a16="http://schemas.microsoft.com/office/drawing/2014/main" id="{DAF681BF-F2EC-40B7-BA42-61F976F2DA8B}"/>
              </a:ext>
            </a:extLst>
          </p:cNvPr>
          <p:cNvSpPr>
            <a:spLocks xmlns:a="http://schemas.openxmlformats.org/drawingml/2006/main" noGrp="1"/>
          </p:cNvSpPr>
          <p:nvPr/>
        </p:nvSpPr>
        <p:spPr>
          <a:xfrm xmlns:a="http://schemas.openxmlformats.org/drawingml/2006/main">
            <a:off x="838200" y="42767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3F70DC1B-6CE7-4BD9-84EA-E71C9800FD02}"/>
              </a:ext>
            </a:extLst>
          </p:cNvPr>
          <p:cNvSpPr>
            <a:spLocks xmlns:a="http://schemas.openxmlformats.org/drawingml/2006/main" noGrp="1"/>
          </p:cNvSpPr>
          <p:nvPr/>
        </p:nvSpPr>
        <p:spPr>
          <a:xfrm xmlns:a="http://schemas.openxmlformats.org/drawingml/2006/main">
            <a:off x="1047750" y="41910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Stock movement and waste need manual explanation.</a:t>
            </a:r>
          </a:p>
        </p:txBody>
      </p:sp>
      <p:sp>
        <p:nvSpPr>
          <p:cNvPr id="18" name="">
            <a:extLst xmlns:a="http://schemas.openxmlformats.org/drawingml/2006/main">
              <a:ext uri="{FF2B5EF4-FFF2-40B4-BE49-F238E27FC236}">
                <a16:creationId xmlns:a16="http://schemas.microsoft.com/office/drawing/2014/main" id="{AA9D5E66-947C-47BA-A64B-D414DD8E26C2}"/>
              </a:ext>
            </a:extLst>
          </p:cNvPr>
          <p:cNvSpPr>
            <a:spLocks xmlns:a="http://schemas.openxmlformats.org/drawingml/2006/main" noGrp="1"/>
          </p:cNvSpPr>
          <p:nvPr/>
        </p:nvSpPr>
        <p:spPr>
          <a:xfrm xmlns:a="http://schemas.openxmlformats.org/drawingml/2006/main">
            <a:off x="838200" y="46196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F6176364-CAD1-469C-9DE3-573F47FACF04}"/>
              </a:ext>
            </a:extLst>
          </p:cNvPr>
          <p:cNvSpPr>
            <a:spLocks xmlns:a="http://schemas.openxmlformats.org/drawingml/2006/main" noGrp="1"/>
          </p:cNvSpPr>
          <p:nvPr/>
        </p:nvSpPr>
        <p:spPr>
          <a:xfrm xmlns:a="http://schemas.openxmlformats.org/drawingml/2006/main">
            <a:off x="1047750" y="45339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Exports are gathered differently each time.</a:t>
            </a:r>
          </a:p>
        </p:txBody>
      </p:sp>
      <p:sp>
        <p:nvSpPr>
          <p:cNvPr id="20" name="">
            <a:extLst xmlns:a="http://schemas.openxmlformats.org/drawingml/2006/main">
              <a:ext uri="{FF2B5EF4-FFF2-40B4-BE49-F238E27FC236}">
                <a16:creationId xmlns:a16="http://schemas.microsoft.com/office/drawing/2014/main" id="{1446F974-0F83-4049-BF21-74F059769AD6}"/>
              </a:ext>
            </a:extLst>
          </p:cNvPr>
          <p:cNvSpPr>
            <a:spLocks xmlns:a="http://schemas.openxmlformats.org/drawingml/2006/main" noGrp="1"/>
          </p:cNvSpPr>
          <p:nvPr/>
        </p:nvSpPr>
        <p:spPr>
          <a:xfrm xmlns:a="http://schemas.openxmlformats.org/drawingml/2006/main">
            <a:off x="5486400" y="3848100"/>
            <a:ext cx="1219200" cy="285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1" name="">
            <a:extLst xmlns:a="http://schemas.openxmlformats.org/drawingml/2006/main">
              <a:ext uri="{FF2B5EF4-FFF2-40B4-BE49-F238E27FC236}">
                <a16:creationId xmlns:a16="http://schemas.microsoft.com/office/drawing/2014/main" id="{7172C42E-D9D0-4A25-882C-24ED861FB9B3}"/>
              </a:ext>
            </a:extLst>
          </p:cNvPr>
          <p:cNvSpPr>
            <a:spLocks xmlns:a="http://schemas.openxmlformats.org/drawingml/2006/main" noGrp="1"/>
          </p:cNvSpPr>
          <p:nvPr/>
        </p:nvSpPr>
        <p:spPr>
          <a:xfrm xmlns:a="http://schemas.openxmlformats.org/drawingml/2006/main">
            <a:off x="6610350" y="3790950"/>
            <a:ext cx="152400" cy="152400"/>
          </a:xfrm>
          <a:prstGeom xmlns:a="http://schemas.openxmlformats.org/drawingml/2006/main" prst="triangle">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15B41981-DF44-43EC-8DE0-5A46BFC1B207}"/>
              </a:ext>
            </a:extLst>
          </p:cNvPr>
          <p:cNvSpPr>
            <a:spLocks xmlns:a="http://schemas.openxmlformats.org/drawingml/2006/main" noGrp="1"/>
          </p:cNvSpPr>
          <p:nvPr/>
        </p:nvSpPr>
        <p:spPr>
          <a:xfrm xmlns:a="http://schemas.openxmlformats.org/drawingml/2006/main">
            <a:off x="5619750" y="4076700"/>
            <a:ext cx="952500" cy="5143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same event,</a:t>
            </a:r>
          </a:p>
          <a:p xmlns:a="http://schemas.openxmlformats.org/drawingml/2006/main">
            <a:pPr algn="ctr">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better process</a:t>
            </a:r>
          </a:p>
        </p:txBody>
      </p:sp>
      <p:sp>
        <p:nvSpPr>
          <p:cNvPr id="23" name="">
            <a:extLst xmlns:a="http://schemas.openxmlformats.org/drawingml/2006/main">
              <a:ext uri="{FF2B5EF4-FFF2-40B4-BE49-F238E27FC236}">
                <a16:creationId xmlns:a16="http://schemas.microsoft.com/office/drawing/2014/main" id="{D437E1FB-3540-49C7-8B3A-79A8A696C156}"/>
              </a:ext>
            </a:extLst>
          </p:cNvPr>
          <p:cNvSpPr>
            <a:spLocks xmlns:a="http://schemas.openxmlformats.org/drawingml/2006/main" noGrp="1"/>
          </p:cNvSpPr>
          <p:nvPr/>
        </p:nvSpPr>
        <p:spPr>
          <a:xfrm xmlns:a="http://schemas.openxmlformats.org/drawingml/2006/main">
            <a:off x="6953250" y="2705100"/>
            <a:ext cx="4705350" cy="2305050"/>
          </a:xfrm>
          <a:prstGeom xmlns:a="http://schemas.openxmlformats.org/drawingml/2006/main" prst="rect">
            <a:avLst/>
          </a:prstGeom>
          <a:solidFill xmlns:a="http://schemas.openxmlformats.org/drawingml/2006/main">
            <a:srgbClr val="0E2427"/>
          </a:solidFill>
          <a:ln xmlns:a="http://schemas.openxmlformats.org/drawingml/2006/main" w="9525">
            <a:solidFill>
              <a:srgbClr val="1E555B"/>
            </a:solidFill>
          </a:ln>
        </p:spPr>
      </p:sp>
      <p:sp>
        <p:nvSpPr>
          <p:cNvPr id="24" name="">
            <a:extLst xmlns:a="http://schemas.openxmlformats.org/drawingml/2006/main">
              <a:ext uri="{FF2B5EF4-FFF2-40B4-BE49-F238E27FC236}">
                <a16:creationId xmlns:a16="http://schemas.microsoft.com/office/drawing/2014/main" id="{13459343-DBD1-42A7-98BD-878DA5B933F0}"/>
              </a:ext>
            </a:extLst>
          </p:cNvPr>
          <p:cNvSpPr>
            <a:spLocks xmlns:a="http://schemas.openxmlformats.org/drawingml/2006/main" noGrp="1"/>
          </p:cNvSpPr>
          <p:nvPr/>
        </p:nvSpPr>
        <p:spPr>
          <a:xfrm xmlns:a="http://schemas.openxmlformats.org/drawingml/2006/main">
            <a:off x="7239000" y="2990850"/>
            <a:ext cx="28575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725" b="1">
                <a:solidFill>
                  <a:srgbClr val="F8FAFC"/>
                </a:solidFill>
                <a:latin typeface="Aptos Display"/>
                <a:ea typeface="Aptos Display"/>
                <a:cs typeface="Aptos Display"/>
              </a:defRPr>
            </a:pPr>
            <a:r>
              <a:rPr sz="1725" b="1">
                <a:solidFill>
                  <a:srgbClr val="F8FAFC"/>
                </a:solidFill>
                <a:latin typeface="Aptos Display"/>
                <a:ea typeface="Aptos Display"/>
                <a:cs typeface="Aptos Display"/>
              </a:rPr>
              <a:t>Controlled pattern</a:t>
            </a:r>
          </a:p>
        </p:txBody>
      </p:sp>
      <p:sp>
        <p:nvSpPr>
          <p:cNvPr id="25" name="">
            <a:extLst xmlns:a="http://schemas.openxmlformats.org/drawingml/2006/main">
              <a:ext uri="{FF2B5EF4-FFF2-40B4-BE49-F238E27FC236}">
                <a16:creationId xmlns:a16="http://schemas.microsoft.com/office/drawing/2014/main" id="{97D3C3A7-45A2-4B16-991F-71E49D4A8D3E}"/>
              </a:ext>
            </a:extLst>
          </p:cNvPr>
          <p:cNvSpPr>
            <a:spLocks xmlns:a="http://schemas.openxmlformats.org/drawingml/2006/main" noGrp="1"/>
          </p:cNvSpPr>
          <p:nvPr/>
        </p:nvSpPr>
        <p:spPr>
          <a:xfrm xmlns:a="http://schemas.openxmlformats.org/drawingml/2006/main">
            <a:off x="7258050" y="35909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6" name="">
            <a:extLst xmlns:a="http://schemas.openxmlformats.org/drawingml/2006/main">
              <a:ext uri="{FF2B5EF4-FFF2-40B4-BE49-F238E27FC236}">
                <a16:creationId xmlns:a16="http://schemas.microsoft.com/office/drawing/2014/main" id="{C8E4BBD4-358F-4AC1-810E-FCB53380D1E1}"/>
              </a:ext>
            </a:extLst>
          </p:cNvPr>
          <p:cNvSpPr>
            <a:spLocks xmlns:a="http://schemas.openxmlformats.org/drawingml/2006/main" noGrp="1"/>
          </p:cNvSpPr>
          <p:nvPr/>
        </p:nvSpPr>
        <p:spPr>
          <a:xfrm xmlns:a="http://schemas.openxmlformats.org/drawingml/2006/main">
            <a:off x="7467600" y="35052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Setup, stock, stations, and menus sit in one workspace.</a:t>
            </a:r>
          </a:p>
        </p:txBody>
      </p:sp>
      <p:sp>
        <p:nvSpPr>
          <p:cNvPr id="27" name="">
            <a:extLst xmlns:a="http://schemas.openxmlformats.org/drawingml/2006/main">
              <a:ext uri="{FF2B5EF4-FFF2-40B4-BE49-F238E27FC236}">
                <a16:creationId xmlns:a16="http://schemas.microsoft.com/office/drawing/2014/main" id="{A56C16E2-A1F2-4DCB-A192-19D67A269A58}"/>
              </a:ext>
            </a:extLst>
          </p:cNvPr>
          <p:cNvSpPr>
            <a:spLocks xmlns:a="http://schemas.openxmlformats.org/drawingml/2006/main" noGrp="1"/>
          </p:cNvSpPr>
          <p:nvPr/>
        </p:nvSpPr>
        <p:spPr>
          <a:xfrm xmlns:a="http://schemas.openxmlformats.org/drawingml/2006/main">
            <a:off x="7258050" y="39338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8" name="">
            <a:extLst xmlns:a="http://schemas.openxmlformats.org/drawingml/2006/main">
              <a:ext uri="{FF2B5EF4-FFF2-40B4-BE49-F238E27FC236}">
                <a16:creationId xmlns:a16="http://schemas.microsoft.com/office/drawing/2014/main" id="{3C2A2885-9258-47E5-A3C5-9F9609BD8D5F}"/>
              </a:ext>
            </a:extLst>
          </p:cNvPr>
          <p:cNvSpPr>
            <a:spLocks xmlns:a="http://schemas.openxmlformats.org/drawingml/2006/main" noGrp="1"/>
          </p:cNvSpPr>
          <p:nvPr/>
        </p:nvSpPr>
        <p:spPr>
          <a:xfrm xmlns:a="http://schemas.openxmlformats.org/drawingml/2006/main">
            <a:off x="7467600" y="38481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Live issues are visible before close.</a:t>
            </a:r>
          </a:p>
        </p:txBody>
      </p:sp>
      <p:sp>
        <p:nvSpPr>
          <p:cNvPr id="29" name="">
            <a:extLst xmlns:a="http://schemas.openxmlformats.org/drawingml/2006/main">
              <a:ext uri="{FF2B5EF4-FFF2-40B4-BE49-F238E27FC236}">
                <a16:creationId xmlns:a16="http://schemas.microsoft.com/office/drawing/2014/main" id="{969D26F4-03F5-4C25-AE02-B8BD01AA4293}"/>
              </a:ext>
            </a:extLst>
          </p:cNvPr>
          <p:cNvSpPr>
            <a:spLocks xmlns:a="http://schemas.openxmlformats.org/drawingml/2006/main" noGrp="1"/>
          </p:cNvSpPr>
          <p:nvPr/>
        </p:nvSpPr>
        <p:spPr>
          <a:xfrm xmlns:a="http://schemas.openxmlformats.org/drawingml/2006/main">
            <a:off x="7258050" y="42767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0" name="">
            <a:extLst xmlns:a="http://schemas.openxmlformats.org/drawingml/2006/main">
              <a:ext uri="{FF2B5EF4-FFF2-40B4-BE49-F238E27FC236}">
                <a16:creationId xmlns:a16="http://schemas.microsoft.com/office/drawing/2014/main" id="{814FFC2D-039D-48A5-9F7F-4DFAF65053D8}"/>
              </a:ext>
            </a:extLst>
          </p:cNvPr>
          <p:cNvSpPr>
            <a:spLocks xmlns:a="http://schemas.openxmlformats.org/drawingml/2006/main" noGrp="1"/>
          </p:cNvSpPr>
          <p:nvPr/>
        </p:nvSpPr>
        <p:spPr>
          <a:xfrm xmlns:a="http://schemas.openxmlformats.org/drawingml/2006/main">
            <a:off x="7467600" y="41910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Event Summary becomes the review surface.</a:t>
            </a:r>
          </a:p>
        </p:txBody>
      </p:sp>
      <p:sp>
        <p:nvSpPr>
          <p:cNvPr id="31" name="">
            <a:extLst xmlns:a="http://schemas.openxmlformats.org/drawingml/2006/main">
              <a:ext uri="{FF2B5EF4-FFF2-40B4-BE49-F238E27FC236}">
                <a16:creationId xmlns:a16="http://schemas.microsoft.com/office/drawing/2014/main" id="{FD167F80-3AFB-4F25-AD54-AE704C5B2874}"/>
              </a:ext>
            </a:extLst>
          </p:cNvPr>
          <p:cNvSpPr>
            <a:spLocks xmlns:a="http://schemas.openxmlformats.org/drawingml/2006/main" noGrp="1"/>
          </p:cNvSpPr>
          <p:nvPr/>
        </p:nvSpPr>
        <p:spPr>
          <a:xfrm xmlns:a="http://schemas.openxmlformats.org/drawingml/2006/main">
            <a:off x="7258050" y="46196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2" name="">
            <a:extLst xmlns:a="http://schemas.openxmlformats.org/drawingml/2006/main">
              <a:ext uri="{FF2B5EF4-FFF2-40B4-BE49-F238E27FC236}">
                <a16:creationId xmlns:a16="http://schemas.microsoft.com/office/drawing/2014/main" id="{63F0F328-9EEB-4110-A1C5-787073FB086B}"/>
              </a:ext>
            </a:extLst>
          </p:cNvPr>
          <p:cNvSpPr>
            <a:spLocks xmlns:a="http://schemas.openxmlformats.org/drawingml/2006/main" noGrp="1"/>
          </p:cNvSpPr>
          <p:nvPr/>
        </p:nvSpPr>
        <p:spPr>
          <a:xfrm xmlns:a="http://schemas.openxmlformats.org/drawingml/2006/main">
            <a:off x="7467600" y="4533900"/>
            <a:ext cx="3695700" cy="3048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Finance exports and audit evidence are repeatable.</a:t>
            </a:r>
          </a:p>
        </p:txBody>
      </p:sp>
      <p:sp>
        <p:nvSpPr>
          <p:cNvPr id="33" name="">
            <a:extLst xmlns:a="http://schemas.openxmlformats.org/drawingml/2006/main">
              <a:ext uri="{FF2B5EF4-FFF2-40B4-BE49-F238E27FC236}">
                <a16:creationId xmlns:a16="http://schemas.microsoft.com/office/drawing/2014/main" id="{B6CBCCD4-1BDA-4C5B-8F21-C88731B39325}"/>
              </a:ext>
            </a:extLst>
          </p:cNvPr>
          <p:cNvSpPr>
            <a:spLocks xmlns:a="http://schemas.openxmlformats.org/drawingml/2006/main" noGrp="1"/>
          </p:cNvSpPr>
          <p:nvPr/>
        </p:nvSpPr>
        <p:spPr>
          <a:xfrm xmlns:a="http://schemas.openxmlformats.org/drawingml/2006/main">
            <a:off x="1695450" y="5334000"/>
            <a:ext cx="8801100" cy="495300"/>
          </a:xfrm>
          <a:prstGeom xmlns:a="http://schemas.openxmlformats.org/drawingml/2006/main" prst="rect">
            <a:avLst/>
          </a:prstGeom>
          <a:solidFill xmlns:a="http://schemas.openxmlformats.org/drawingml/2006/main">
            <a:srgbClr val="211B10"/>
          </a:solidFill>
          <a:ln xmlns:a="http://schemas.openxmlformats.org/drawingml/2006/main" w="9525">
            <a:solidFill>
              <a:srgbClr val="4B3415"/>
            </a:solidFill>
          </a:ln>
        </p:spPr>
      </p:sp>
      <p:sp>
        <p:nvSpPr>
          <p:cNvPr id="34" name="">
            <a:extLst xmlns:a="http://schemas.openxmlformats.org/drawingml/2006/main">
              <a:ext uri="{FF2B5EF4-FFF2-40B4-BE49-F238E27FC236}">
                <a16:creationId xmlns:a16="http://schemas.microsoft.com/office/drawing/2014/main" id="{D80BC7FA-99ED-4135-81A5-21C4DC78DCAD}"/>
              </a:ext>
            </a:extLst>
          </p:cNvPr>
          <p:cNvSpPr>
            <a:spLocks xmlns:a="http://schemas.openxmlformats.org/drawingml/2006/main" noGrp="1"/>
          </p:cNvSpPr>
          <p:nvPr/>
        </p:nvSpPr>
        <p:spPr>
          <a:xfrm xmlns:a="http://schemas.openxmlformats.org/drawingml/2006/main">
            <a:off x="1943100" y="5495925"/>
            <a:ext cx="832485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275" b="1">
                <a:solidFill>
                  <a:srgbClr val="FBBF24"/>
                </a:solidFill>
                <a:latin typeface="Aptos Display"/>
                <a:ea typeface="Aptos Display"/>
                <a:cs typeface="Aptos Display"/>
              </a:defRPr>
            </a:pPr>
            <a:r>
              <a:rPr sz="1275" b="1">
                <a:solidFill>
                  <a:srgbClr val="FBBF24"/>
                </a:solidFill>
                <a:latin typeface="Aptos Display"/>
                <a:ea typeface="Aptos Display"/>
                <a:cs typeface="Aptos Display"/>
              </a:rPr>
              <a:t>Finance value: fewer undocumented exceptions, fewer follow-up messages, and faster confidence in the numbers.</a:t>
            </a:r>
          </a:p>
        </p:txBody>
      </p:sp>
    </p:spTree>
    <p:extLst>
      <p:ext uri="{BB962C8B-B14F-4D97-AF65-F5344CB8AC3E}">
        <p14:creationId xmlns:p14="http://schemas.microsoft.com/office/powerpoint/2010/main" val="154432708"/>
      </p:ext>
    </p:extLst>
  </p:cSld>
</p:sld>
</file>

<file path=ppt/slides/slide4.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B9EBE5D8-F545-4605-A50E-5D1AAC860C4B}"/>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40764AC5-2288-4C78-AA7D-A0E6635336B1}"/>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C4B14DA3-892C-4F6F-99A0-96BA8B1C697D}"/>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428AA8AD-0497-4189-B385-30625508C8FC}"/>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1B9E8DAF-696B-4930-ACF8-3F860FDDD927}"/>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04</a:t>
            </a:r>
          </a:p>
        </p:txBody>
      </p:sp>
      <p:sp>
        <p:nvSpPr>
          <p:cNvPr id="6" name="">
            <a:extLst xmlns:a="http://schemas.openxmlformats.org/drawingml/2006/main">
              <a:ext uri="{FF2B5EF4-FFF2-40B4-BE49-F238E27FC236}">
                <a16:creationId xmlns:a16="http://schemas.microsoft.com/office/drawing/2014/main" id="{936928D8-1B05-4AFC-8776-5BF5E8052A17}"/>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BEAEBA2E-7B17-43BE-ABA5-8483587183DA}"/>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HOW THE APP HELPS</a:t>
            </a:r>
          </a:p>
        </p:txBody>
      </p:sp>
      <p:sp>
        <p:nvSpPr>
          <p:cNvPr id="8" name="">
            <a:extLst xmlns:a="http://schemas.openxmlformats.org/drawingml/2006/main">
              <a:ext uri="{FF2B5EF4-FFF2-40B4-BE49-F238E27FC236}">
                <a16:creationId xmlns:a16="http://schemas.microsoft.com/office/drawing/2014/main" id="{962DDDF0-0807-40E5-A6A5-E857B13F249D}"/>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One workflow connects setup, service control, closeout, and finance exports.</a:t>
            </a:r>
          </a:p>
        </p:txBody>
      </p:sp>
      <p:sp>
        <p:nvSpPr>
          <p:cNvPr id="9" name="">
            <a:extLst xmlns:a="http://schemas.openxmlformats.org/drawingml/2006/main">
              <a:ext uri="{FF2B5EF4-FFF2-40B4-BE49-F238E27FC236}">
                <a16:creationId xmlns:a16="http://schemas.microsoft.com/office/drawing/2014/main" id="{14D1DE02-13AC-40CC-A42D-695DCB7AE0C3}"/>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Finance does not need every manager to invent a month-end pack. The app gives the team a standard path and standard evidence surfaces.</a:t>
            </a:r>
          </a:p>
        </p:txBody>
      </p:sp>
      <p:sp>
        <p:nvSpPr>
          <p:cNvPr id="10" name="">
            <a:extLst xmlns:a="http://schemas.openxmlformats.org/drawingml/2006/main">
              <a:ext uri="{FF2B5EF4-FFF2-40B4-BE49-F238E27FC236}">
                <a16:creationId xmlns:a16="http://schemas.microsoft.com/office/drawing/2014/main" id="{E0A8C413-5F30-49FC-8DC1-3429E91B07C4}"/>
              </a:ext>
            </a:extLst>
          </p:cNvPr>
          <p:cNvSpPr>
            <a:spLocks xmlns:a="http://schemas.openxmlformats.org/drawingml/2006/main" noGrp="1"/>
          </p:cNvSpPr>
          <p:nvPr/>
        </p:nvSpPr>
        <p:spPr>
          <a:xfrm xmlns:a="http://schemas.openxmlformats.org/drawingml/2006/main">
            <a:off x="552450" y="2609850"/>
            <a:ext cx="238125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1" name="">
            <a:extLst xmlns:a="http://schemas.openxmlformats.org/drawingml/2006/main">
              <a:ext uri="{FF2B5EF4-FFF2-40B4-BE49-F238E27FC236}">
                <a16:creationId xmlns:a16="http://schemas.microsoft.com/office/drawing/2014/main" id="{5009BA08-EC51-4145-B560-90EE8E2A72B9}"/>
              </a:ext>
            </a:extLst>
          </p:cNvPr>
          <p:cNvSpPr>
            <a:spLocks xmlns:a="http://schemas.openxmlformats.org/drawingml/2006/main" noGrp="1"/>
          </p:cNvSpPr>
          <p:nvPr/>
        </p:nvSpPr>
        <p:spPr>
          <a:xfrm xmlns:a="http://schemas.openxmlformats.org/drawingml/2006/main">
            <a:off x="723900" y="2781300"/>
            <a:ext cx="342900" cy="3429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F205B4DA-85FC-4BA7-9DE9-AFD809020C49}"/>
              </a:ext>
            </a:extLst>
          </p:cNvPr>
          <p:cNvSpPr>
            <a:spLocks xmlns:a="http://schemas.openxmlformats.org/drawingml/2006/main" noGrp="1"/>
          </p:cNvSpPr>
          <p:nvPr/>
        </p:nvSpPr>
        <p:spPr>
          <a:xfrm xmlns:a="http://schemas.openxmlformats.org/drawingml/2006/main">
            <a:off x="723900" y="28384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01</a:t>
            </a:r>
          </a:p>
        </p:txBody>
      </p:sp>
      <p:sp>
        <p:nvSpPr>
          <p:cNvPr id="13" name="">
            <a:extLst xmlns:a="http://schemas.openxmlformats.org/drawingml/2006/main">
              <a:ext uri="{FF2B5EF4-FFF2-40B4-BE49-F238E27FC236}">
                <a16:creationId xmlns:a16="http://schemas.microsoft.com/office/drawing/2014/main" id="{AEDAC904-AEF7-4640-8C7E-D60D60978800}"/>
              </a:ext>
            </a:extLst>
          </p:cNvPr>
          <p:cNvSpPr>
            <a:spLocks xmlns:a="http://schemas.openxmlformats.org/drawingml/2006/main" noGrp="1"/>
          </p:cNvSpPr>
          <p:nvPr/>
        </p:nvSpPr>
        <p:spPr>
          <a:xfrm xmlns:a="http://schemas.openxmlformats.org/drawingml/2006/main">
            <a:off x="1200150" y="2781300"/>
            <a:ext cx="154305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Set up</a:t>
            </a:r>
          </a:p>
        </p:txBody>
      </p:sp>
      <p:sp>
        <p:nvSpPr>
          <p:cNvPr id="14" name="">
            <a:extLst xmlns:a="http://schemas.openxmlformats.org/drawingml/2006/main">
              <a:ext uri="{FF2B5EF4-FFF2-40B4-BE49-F238E27FC236}">
                <a16:creationId xmlns:a16="http://schemas.microsoft.com/office/drawing/2014/main" id="{693B7072-3743-4FD4-9239-322F59EBC42F}"/>
              </a:ext>
            </a:extLst>
          </p:cNvPr>
          <p:cNvSpPr>
            <a:spLocks xmlns:a="http://schemas.openxmlformats.org/drawingml/2006/main" noGrp="1"/>
          </p:cNvSpPr>
          <p:nvPr/>
        </p:nvSpPr>
        <p:spPr>
          <a:xfrm xmlns:a="http://schemas.openxmlformats.org/drawingml/2006/main">
            <a:off x="1200150" y="3067050"/>
            <a:ext cx="154305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Event profile, packages, stock, stations, and template reuse.</a:t>
            </a:r>
          </a:p>
        </p:txBody>
      </p:sp>
      <p:sp>
        <p:nvSpPr>
          <p:cNvPr id="15" name="">
            <a:extLst xmlns:a="http://schemas.openxmlformats.org/drawingml/2006/main">
              <a:ext uri="{FF2B5EF4-FFF2-40B4-BE49-F238E27FC236}">
                <a16:creationId xmlns:a16="http://schemas.microsoft.com/office/drawing/2014/main" id="{A4FCDB2A-A789-49CC-9AD0-943C663ACCBB}"/>
              </a:ext>
            </a:extLst>
          </p:cNvPr>
          <p:cNvSpPr>
            <a:spLocks xmlns:a="http://schemas.openxmlformats.org/drawingml/2006/main" noGrp="1"/>
          </p:cNvSpPr>
          <p:nvPr/>
        </p:nvSpPr>
        <p:spPr>
          <a:xfrm xmlns:a="http://schemas.openxmlformats.org/drawingml/2006/main">
            <a:off x="3028950" y="3143250"/>
            <a:ext cx="495300" cy="285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6" name="">
            <a:extLst xmlns:a="http://schemas.openxmlformats.org/drawingml/2006/main">
              <a:ext uri="{FF2B5EF4-FFF2-40B4-BE49-F238E27FC236}">
                <a16:creationId xmlns:a16="http://schemas.microsoft.com/office/drawing/2014/main" id="{577EE7D0-128C-4F79-BAE1-1F1CDB332023}"/>
              </a:ext>
            </a:extLst>
          </p:cNvPr>
          <p:cNvSpPr>
            <a:spLocks xmlns:a="http://schemas.openxmlformats.org/drawingml/2006/main" noGrp="1"/>
          </p:cNvSpPr>
          <p:nvPr/>
        </p:nvSpPr>
        <p:spPr>
          <a:xfrm xmlns:a="http://schemas.openxmlformats.org/drawingml/2006/main">
            <a:off x="3429000" y="3086100"/>
            <a:ext cx="152400" cy="152400"/>
          </a:xfrm>
          <a:prstGeom xmlns:a="http://schemas.openxmlformats.org/drawingml/2006/main" prst="triangle">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6507DF06-0406-4C17-8A6E-62DB67F67E52}"/>
              </a:ext>
            </a:extLst>
          </p:cNvPr>
          <p:cNvSpPr>
            <a:spLocks xmlns:a="http://schemas.openxmlformats.org/drawingml/2006/main" noGrp="1"/>
          </p:cNvSpPr>
          <p:nvPr/>
        </p:nvSpPr>
        <p:spPr>
          <a:xfrm xmlns:a="http://schemas.openxmlformats.org/drawingml/2006/main">
            <a:off x="3676650" y="2609850"/>
            <a:ext cx="238125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8" name="">
            <a:extLst xmlns:a="http://schemas.openxmlformats.org/drawingml/2006/main">
              <a:ext uri="{FF2B5EF4-FFF2-40B4-BE49-F238E27FC236}">
                <a16:creationId xmlns:a16="http://schemas.microsoft.com/office/drawing/2014/main" id="{2CC5E947-C933-43D4-AF78-484970FA21DB}"/>
              </a:ext>
            </a:extLst>
          </p:cNvPr>
          <p:cNvSpPr>
            <a:spLocks xmlns:a="http://schemas.openxmlformats.org/drawingml/2006/main" noGrp="1"/>
          </p:cNvSpPr>
          <p:nvPr/>
        </p:nvSpPr>
        <p:spPr>
          <a:xfrm xmlns:a="http://schemas.openxmlformats.org/drawingml/2006/main">
            <a:off x="3848100" y="2781300"/>
            <a:ext cx="342900" cy="3429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21A54D62-3DA9-4BAD-A2AD-0891C2D2DCA7}"/>
              </a:ext>
            </a:extLst>
          </p:cNvPr>
          <p:cNvSpPr>
            <a:spLocks xmlns:a="http://schemas.openxmlformats.org/drawingml/2006/main" noGrp="1"/>
          </p:cNvSpPr>
          <p:nvPr/>
        </p:nvSpPr>
        <p:spPr>
          <a:xfrm xmlns:a="http://schemas.openxmlformats.org/drawingml/2006/main">
            <a:off x="3848100" y="28384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02</a:t>
            </a:r>
          </a:p>
        </p:txBody>
      </p:sp>
      <p:sp>
        <p:nvSpPr>
          <p:cNvPr id="20" name="">
            <a:extLst xmlns:a="http://schemas.openxmlformats.org/drawingml/2006/main">
              <a:ext uri="{FF2B5EF4-FFF2-40B4-BE49-F238E27FC236}">
                <a16:creationId xmlns:a16="http://schemas.microsoft.com/office/drawing/2014/main" id="{489CCF74-5FFE-41E0-AF51-57D1DE6123C1}"/>
              </a:ext>
            </a:extLst>
          </p:cNvPr>
          <p:cNvSpPr>
            <a:spLocks xmlns:a="http://schemas.openxmlformats.org/drawingml/2006/main" noGrp="1"/>
          </p:cNvSpPr>
          <p:nvPr/>
        </p:nvSpPr>
        <p:spPr>
          <a:xfrm xmlns:a="http://schemas.openxmlformats.org/drawingml/2006/main">
            <a:off x="4324350" y="2781300"/>
            <a:ext cx="154305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Run live</a:t>
            </a:r>
          </a:p>
        </p:txBody>
      </p:sp>
      <p:sp>
        <p:nvSpPr>
          <p:cNvPr id="21" name="">
            <a:extLst xmlns:a="http://schemas.openxmlformats.org/drawingml/2006/main">
              <a:ext uri="{FF2B5EF4-FFF2-40B4-BE49-F238E27FC236}">
                <a16:creationId xmlns:a16="http://schemas.microsoft.com/office/drawing/2014/main" id="{818A00F2-5661-40C6-AAB5-56142ACF113E}"/>
              </a:ext>
            </a:extLst>
          </p:cNvPr>
          <p:cNvSpPr>
            <a:spLocks xmlns:a="http://schemas.openxmlformats.org/drawingml/2006/main" noGrp="1"/>
          </p:cNvSpPr>
          <p:nvPr/>
        </p:nvSpPr>
        <p:spPr>
          <a:xfrm xmlns:a="http://schemas.openxmlformats.org/drawingml/2006/main">
            <a:off x="4324350" y="3067050"/>
            <a:ext cx="154305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Command View, QR order pressure, urgent stock, and variance risk.</a:t>
            </a:r>
          </a:p>
        </p:txBody>
      </p:sp>
      <p:sp>
        <p:nvSpPr>
          <p:cNvPr id="22" name="">
            <a:extLst xmlns:a="http://schemas.openxmlformats.org/drawingml/2006/main">
              <a:ext uri="{FF2B5EF4-FFF2-40B4-BE49-F238E27FC236}">
                <a16:creationId xmlns:a16="http://schemas.microsoft.com/office/drawing/2014/main" id="{0EF55489-DA15-4CB2-BB1F-CCBE243806EA}"/>
              </a:ext>
            </a:extLst>
          </p:cNvPr>
          <p:cNvSpPr>
            <a:spLocks xmlns:a="http://schemas.openxmlformats.org/drawingml/2006/main" noGrp="1"/>
          </p:cNvSpPr>
          <p:nvPr/>
        </p:nvSpPr>
        <p:spPr>
          <a:xfrm xmlns:a="http://schemas.openxmlformats.org/drawingml/2006/main">
            <a:off x="6153150" y="3143250"/>
            <a:ext cx="495300" cy="285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3" name="">
            <a:extLst xmlns:a="http://schemas.openxmlformats.org/drawingml/2006/main">
              <a:ext uri="{FF2B5EF4-FFF2-40B4-BE49-F238E27FC236}">
                <a16:creationId xmlns:a16="http://schemas.microsoft.com/office/drawing/2014/main" id="{2691DD2E-349E-4617-B44C-785ED12FCC6A}"/>
              </a:ext>
            </a:extLst>
          </p:cNvPr>
          <p:cNvSpPr>
            <a:spLocks xmlns:a="http://schemas.openxmlformats.org/drawingml/2006/main" noGrp="1"/>
          </p:cNvSpPr>
          <p:nvPr/>
        </p:nvSpPr>
        <p:spPr>
          <a:xfrm xmlns:a="http://schemas.openxmlformats.org/drawingml/2006/main">
            <a:off x="6553200" y="3086100"/>
            <a:ext cx="152400" cy="152400"/>
          </a:xfrm>
          <a:prstGeom xmlns:a="http://schemas.openxmlformats.org/drawingml/2006/main" prst="triangle">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4" name="">
            <a:extLst xmlns:a="http://schemas.openxmlformats.org/drawingml/2006/main">
              <a:ext uri="{FF2B5EF4-FFF2-40B4-BE49-F238E27FC236}">
                <a16:creationId xmlns:a16="http://schemas.microsoft.com/office/drawing/2014/main" id="{6508CB99-3792-4E6D-9CBF-476383E533E9}"/>
              </a:ext>
            </a:extLst>
          </p:cNvPr>
          <p:cNvSpPr>
            <a:spLocks xmlns:a="http://schemas.openxmlformats.org/drawingml/2006/main" noGrp="1"/>
          </p:cNvSpPr>
          <p:nvPr/>
        </p:nvSpPr>
        <p:spPr>
          <a:xfrm xmlns:a="http://schemas.openxmlformats.org/drawingml/2006/main">
            <a:off x="6800850" y="2609850"/>
            <a:ext cx="238125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25" name="">
            <a:extLst xmlns:a="http://schemas.openxmlformats.org/drawingml/2006/main">
              <a:ext uri="{FF2B5EF4-FFF2-40B4-BE49-F238E27FC236}">
                <a16:creationId xmlns:a16="http://schemas.microsoft.com/office/drawing/2014/main" id="{B9649FDF-7FD2-46E8-BF5A-DBD48B8D095C}"/>
              </a:ext>
            </a:extLst>
          </p:cNvPr>
          <p:cNvSpPr>
            <a:spLocks xmlns:a="http://schemas.openxmlformats.org/drawingml/2006/main" noGrp="1"/>
          </p:cNvSpPr>
          <p:nvPr/>
        </p:nvSpPr>
        <p:spPr>
          <a:xfrm xmlns:a="http://schemas.openxmlformats.org/drawingml/2006/main">
            <a:off x="6972300" y="2781300"/>
            <a:ext cx="342900" cy="3429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26" name="">
            <a:extLst xmlns:a="http://schemas.openxmlformats.org/drawingml/2006/main">
              <a:ext uri="{FF2B5EF4-FFF2-40B4-BE49-F238E27FC236}">
                <a16:creationId xmlns:a16="http://schemas.microsoft.com/office/drawing/2014/main" id="{5A592ED2-01BB-4F4C-BC04-949C2C4AC04D}"/>
              </a:ext>
            </a:extLst>
          </p:cNvPr>
          <p:cNvSpPr>
            <a:spLocks xmlns:a="http://schemas.openxmlformats.org/drawingml/2006/main" noGrp="1"/>
          </p:cNvSpPr>
          <p:nvPr/>
        </p:nvSpPr>
        <p:spPr>
          <a:xfrm xmlns:a="http://schemas.openxmlformats.org/drawingml/2006/main">
            <a:off x="6972300" y="28384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03</a:t>
            </a:r>
          </a:p>
        </p:txBody>
      </p:sp>
      <p:sp>
        <p:nvSpPr>
          <p:cNvPr id="27" name="">
            <a:extLst xmlns:a="http://schemas.openxmlformats.org/drawingml/2006/main">
              <a:ext uri="{FF2B5EF4-FFF2-40B4-BE49-F238E27FC236}">
                <a16:creationId xmlns:a16="http://schemas.microsoft.com/office/drawing/2014/main" id="{9AD1FE4C-4DDB-4FB2-AFC9-E78B5A477C60}"/>
              </a:ext>
            </a:extLst>
          </p:cNvPr>
          <p:cNvSpPr>
            <a:spLocks xmlns:a="http://schemas.openxmlformats.org/drawingml/2006/main" noGrp="1"/>
          </p:cNvSpPr>
          <p:nvPr/>
        </p:nvSpPr>
        <p:spPr>
          <a:xfrm xmlns:a="http://schemas.openxmlformats.org/drawingml/2006/main">
            <a:off x="7448550" y="2781300"/>
            <a:ext cx="154305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Close</a:t>
            </a:r>
          </a:p>
        </p:txBody>
      </p:sp>
      <p:sp>
        <p:nvSpPr>
          <p:cNvPr id="28" name="">
            <a:extLst xmlns:a="http://schemas.openxmlformats.org/drawingml/2006/main">
              <a:ext uri="{FF2B5EF4-FFF2-40B4-BE49-F238E27FC236}">
                <a16:creationId xmlns:a16="http://schemas.microsoft.com/office/drawing/2014/main" id="{10E19038-F302-44ED-B551-A6FD113E5C1A}"/>
              </a:ext>
            </a:extLst>
          </p:cNvPr>
          <p:cNvSpPr>
            <a:spLocks xmlns:a="http://schemas.openxmlformats.org/drawingml/2006/main" noGrp="1"/>
          </p:cNvSpPr>
          <p:nvPr/>
        </p:nvSpPr>
        <p:spPr>
          <a:xfrm xmlns:a="http://schemas.openxmlformats.org/drawingml/2006/main">
            <a:off x="7448550" y="3067050"/>
            <a:ext cx="154305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Event Summary, close checklist, wastage, leftovers, and manager sign-off.</a:t>
            </a:r>
          </a:p>
        </p:txBody>
      </p:sp>
      <p:sp>
        <p:nvSpPr>
          <p:cNvPr id="29" name="">
            <a:extLst xmlns:a="http://schemas.openxmlformats.org/drawingml/2006/main">
              <a:ext uri="{FF2B5EF4-FFF2-40B4-BE49-F238E27FC236}">
                <a16:creationId xmlns:a16="http://schemas.microsoft.com/office/drawing/2014/main" id="{C05A1B19-F55E-4CB4-BDB1-584C211AE9B5}"/>
              </a:ext>
            </a:extLst>
          </p:cNvPr>
          <p:cNvSpPr>
            <a:spLocks xmlns:a="http://schemas.openxmlformats.org/drawingml/2006/main" noGrp="1"/>
          </p:cNvSpPr>
          <p:nvPr/>
        </p:nvSpPr>
        <p:spPr>
          <a:xfrm xmlns:a="http://schemas.openxmlformats.org/drawingml/2006/main">
            <a:off x="9277350" y="3143250"/>
            <a:ext cx="495300" cy="285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0" name="">
            <a:extLst xmlns:a="http://schemas.openxmlformats.org/drawingml/2006/main">
              <a:ext uri="{FF2B5EF4-FFF2-40B4-BE49-F238E27FC236}">
                <a16:creationId xmlns:a16="http://schemas.microsoft.com/office/drawing/2014/main" id="{D8E4D314-D399-43BD-BF77-D03A84BE108A}"/>
              </a:ext>
            </a:extLst>
          </p:cNvPr>
          <p:cNvSpPr>
            <a:spLocks xmlns:a="http://schemas.openxmlformats.org/drawingml/2006/main" noGrp="1"/>
          </p:cNvSpPr>
          <p:nvPr/>
        </p:nvSpPr>
        <p:spPr>
          <a:xfrm xmlns:a="http://schemas.openxmlformats.org/drawingml/2006/main">
            <a:off x="9677400" y="3086100"/>
            <a:ext cx="152400" cy="152400"/>
          </a:xfrm>
          <a:prstGeom xmlns:a="http://schemas.openxmlformats.org/drawingml/2006/main" prst="triangle">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1" name="">
            <a:extLst xmlns:a="http://schemas.openxmlformats.org/drawingml/2006/main">
              <a:ext uri="{FF2B5EF4-FFF2-40B4-BE49-F238E27FC236}">
                <a16:creationId xmlns:a16="http://schemas.microsoft.com/office/drawing/2014/main" id="{4B1EEF48-57BA-4180-88C1-C4E65F470455}"/>
              </a:ext>
            </a:extLst>
          </p:cNvPr>
          <p:cNvSpPr>
            <a:spLocks xmlns:a="http://schemas.openxmlformats.org/drawingml/2006/main" noGrp="1"/>
          </p:cNvSpPr>
          <p:nvPr/>
        </p:nvSpPr>
        <p:spPr>
          <a:xfrm xmlns:a="http://schemas.openxmlformats.org/drawingml/2006/main">
            <a:off x="9925050" y="2609850"/>
            <a:ext cx="169545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32" name="">
            <a:extLst xmlns:a="http://schemas.openxmlformats.org/drawingml/2006/main">
              <a:ext uri="{FF2B5EF4-FFF2-40B4-BE49-F238E27FC236}">
                <a16:creationId xmlns:a16="http://schemas.microsoft.com/office/drawing/2014/main" id="{58A45387-820B-4E2D-A4F5-C912528F6795}"/>
              </a:ext>
            </a:extLst>
          </p:cNvPr>
          <p:cNvSpPr>
            <a:spLocks xmlns:a="http://schemas.openxmlformats.org/drawingml/2006/main" noGrp="1"/>
          </p:cNvSpPr>
          <p:nvPr/>
        </p:nvSpPr>
        <p:spPr>
          <a:xfrm xmlns:a="http://schemas.openxmlformats.org/drawingml/2006/main">
            <a:off x="10096500" y="2781300"/>
            <a:ext cx="342900" cy="342900"/>
          </a:xfrm>
          <a:prstGeom xmlns:a="http://schemas.openxmlformats.org/drawingml/2006/main" prst="rect">
            <a:avLst/>
          </a:prstGeom>
          <a:solidFill xmlns:a="http://schemas.openxmlformats.org/drawingml/2006/main">
            <a:srgbClr val="7DD3FC"/>
          </a:solidFill>
          <a:ln xmlns:a="http://schemas.openxmlformats.org/drawingml/2006/main" w="0">
            <a:solidFill>
              <a:srgbClr val="000000">
                <a:alpha val="0"/>
              </a:srgbClr>
            </a:solidFill>
            <a:prstDash val="solid"/>
          </a:ln>
        </p:spPr>
      </p:sp>
      <p:sp>
        <p:nvSpPr>
          <p:cNvPr id="33" name="">
            <a:extLst xmlns:a="http://schemas.openxmlformats.org/drawingml/2006/main">
              <a:ext uri="{FF2B5EF4-FFF2-40B4-BE49-F238E27FC236}">
                <a16:creationId xmlns:a16="http://schemas.microsoft.com/office/drawing/2014/main" id="{E09EE2A4-D088-4B51-841F-E5EAE7A58C7C}"/>
              </a:ext>
            </a:extLst>
          </p:cNvPr>
          <p:cNvSpPr>
            <a:spLocks xmlns:a="http://schemas.openxmlformats.org/drawingml/2006/main" noGrp="1"/>
          </p:cNvSpPr>
          <p:nvPr/>
        </p:nvSpPr>
        <p:spPr>
          <a:xfrm xmlns:a="http://schemas.openxmlformats.org/drawingml/2006/main">
            <a:off x="10096500" y="28384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04</a:t>
            </a:r>
          </a:p>
        </p:txBody>
      </p:sp>
      <p:sp>
        <p:nvSpPr>
          <p:cNvPr id="34" name="">
            <a:extLst xmlns:a="http://schemas.openxmlformats.org/drawingml/2006/main">
              <a:ext uri="{FF2B5EF4-FFF2-40B4-BE49-F238E27FC236}">
                <a16:creationId xmlns:a16="http://schemas.microsoft.com/office/drawing/2014/main" id="{72EAF3A0-790F-47C9-A38B-E1C7F8B0F6F4}"/>
              </a:ext>
            </a:extLst>
          </p:cNvPr>
          <p:cNvSpPr>
            <a:spLocks xmlns:a="http://schemas.openxmlformats.org/drawingml/2006/main" noGrp="1"/>
          </p:cNvSpPr>
          <p:nvPr/>
        </p:nvSpPr>
        <p:spPr>
          <a:xfrm xmlns:a="http://schemas.openxmlformats.org/drawingml/2006/main">
            <a:off x="10572750" y="2781300"/>
            <a:ext cx="85725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Export</a:t>
            </a:r>
          </a:p>
        </p:txBody>
      </p:sp>
      <p:sp>
        <p:nvSpPr>
          <p:cNvPr id="35" name="">
            <a:extLst xmlns:a="http://schemas.openxmlformats.org/drawingml/2006/main">
              <a:ext uri="{FF2B5EF4-FFF2-40B4-BE49-F238E27FC236}">
                <a16:creationId xmlns:a16="http://schemas.microsoft.com/office/drawing/2014/main" id="{A76A422E-7ED9-479F-8900-0E9377AD9D1F}"/>
              </a:ext>
            </a:extLst>
          </p:cNvPr>
          <p:cNvSpPr>
            <a:spLocks xmlns:a="http://schemas.openxmlformats.org/drawingml/2006/main" noGrp="1"/>
          </p:cNvSpPr>
          <p:nvPr/>
        </p:nvSpPr>
        <p:spPr>
          <a:xfrm xmlns:a="http://schemas.openxmlformats.org/drawingml/2006/main">
            <a:off x="10572750" y="3067050"/>
            <a:ext cx="85725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Finance, inventory, purchasing, audit, and compliance files.</a:t>
            </a:r>
          </a:p>
        </p:txBody>
      </p:sp>
      <p:sp>
        <p:nvSpPr>
          <p:cNvPr id="36" name="">
            <a:extLst xmlns:a="http://schemas.openxmlformats.org/drawingml/2006/main">
              <a:ext uri="{FF2B5EF4-FFF2-40B4-BE49-F238E27FC236}">
                <a16:creationId xmlns:a16="http://schemas.microsoft.com/office/drawing/2014/main" id="{0725C0EA-0DF4-4914-A007-AB789F458C66}"/>
              </a:ext>
            </a:extLst>
          </p:cNvPr>
          <p:cNvSpPr>
            <a:spLocks xmlns:a="http://schemas.openxmlformats.org/drawingml/2006/main" noGrp="1"/>
          </p:cNvSpPr>
          <p:nvPr/>
        </p:nvSpPr>
        <p:spPr>
          <a:xfrm xmlns:a="http://schemas.openxmlformats.org/drawingml/2006/main">
            <a:off x="704850" y="4171950"/>
            <a:ext cx="3238500" cy="146685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37" name=""/>
          <p:cNvPicPr>
            <a:picLocks xmlns:a="http://schemas.openxmlformats.org/drawingml/2006/main" noChangeAspect="1"/>
          </p:cNvPicPr>
          <p:nvPr/>
        </p:nvPicPr>
        <p:blipFill>
          <a:blip xmlns:r="http://schemas.openxmlformats.org/officeDocument/2006/relationships" xmlns:a="http://schemas.openxmlformats.org/drawingml/2006/main" r:embed="R9c3f5645373a4239"/>
          <a:srcRect xmlns:a="http://schemas.openxmlformats.org/drawingml/2006/main" l="0" t="29661" r="0" b="29661"/>
          <a:stretch xmlns:a="http://schemas.openxmlformats.org/drawingml/2006/main">
            <a:fillRect l="0" t="0" r="0" b="0"/>
          </a:stretch>
        </p:blipFill>
        <p:spPr>
          <a:xfrm xmlns:a="http://schemas.openxmlformats.org/drawingml/2006/main">
            <a:off x="781050" y="4248150"/>
            <a:ext cx="3086100" cy="1028700"/>
          </a:xfrm>
          <a:prstGeom xmlns:a="http://schemas.openxmlformats.org/drawingml/2006/main" prst="rect">
            <a:avLst/>
          </a:prstGeom>
        </p:spPr>
      </p:pic>
      <p:sp>
        <p:nvSpPr>
          <p:cNvPr id="38" name="">
            <a:extLst xmlns:a="http://schemas.openxmlformats.org/drawingml/2006/main">
              <a:ext uri="{FF2B5EF4-FFF2-40B4-BE49-F238E27FC236}">
                <a16:creationId xmlns:a16="http://schemas.microsoft.com/office/drawing/2014/main" id="{540FE588-A790-4CBA-99A0-603943051B71}"/>
              </a:ext>
            </a:extLst>
          </p:cNvPr>
          <p:cNvSpPr>
            <a:spLocks xmlns:a="http://schemas.openxmlformats.org/drawingml/2006/main" noGrp="1"/>
          </p:cNvSpPr>
          <p:nvPr/>
        </p:nvSpPr>
        <p:spPr>
          <a:xfrm xmlns:a="http://schemas.openxmlformats.org/drawingml/2006/main">
            <a:off x="704850" y="5314950"/>
            <a:ext cx="323850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39" name="">
            <a:extLst xmlns:a="http://schemas.openxmlformats.org/drawingml/2006/main">
              <a:ext uri="{FF2B5EF4-FFF2-40B4-BE49-F238E27FC236}">
                <a16:creationId xmlns:a16="http://schemas.microsoft.com/office/drawing/2014/main" id="{FEA5A9F0-9EDF-40FF-9347-77E3CEB2116B}"/>
              </a:ext>
            </a:extLst>
          </p:cNvPr>
          <p:cNvSpPr>
            <a:spLocks xmlns:a="http://schemas.openxmlformats.org/drawingml/2006/main" noGrp="1"/>
          </p:cNvSpPr>
          <p:nvPr/>
        </p:nvSpPr>
        <p:spPr>
          <a:xfrm xmlns:a="http://schemas.openxmlformats.org/drawingml/2006/main">
            <a:off x="838200" y="5400675"/>
            <a:ext cx="29718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Event setup</a:t>
            </a:r>
          </a:p>
        </p:txBody>
      </p:sp>
      <p:sp>
        <p:nvSpPr>
          <p:cNvPr id="40" name="">
            <a:extLst xmlns:a="http://schemas.openxmlformats.org/drawingml/2006/main">
              <a:ext uri="{FF2B5EF4-FFF2-40B4-BE49-F238E27FC236}">
                <a16:creationId xmlns:a16="http://schemas.microsoft.com/office/drawing/2014/main" id="{E7667BB8-627C-4ED7-8A62-AAD4F1E33636}"/>
              </a:ext>
            </a:extLst>
          </p:cNvPr>
          <p:cNvSpPr>
            <a:spLocks xmlns:a="http://schemas.openxmlformats.org/drawingml/2006/main" noGrp="1"/>
          </p:cNvSpPr>
          <p:nvPr/>
        </p:nvSpPr>
        <p:spPr>
          <a:xfrm xmlns:a="http://schemas.openxmlformats.org/drawingml/2006/main">
            <a:off x="4476750" y="4171950"/>
            <a:ext cx="3238500" cy="146685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41" name=""/>
          <p:cNvPicPr>
            <a:picLocks xmlns:a="http://schemas.openxmlformats.org/drawingml/2006/main" noChangeAspect="1"/>
          </p:cNvPicPr>
          <p:nvPr/>
        </p:nvPicPr>
        <p:blipFill>
          <a:blip xmlns:r="http://schemas.openxmlformats.org/officeDocument/2006/relationships" xmlns:a="http://schemas.openxmlformats.org/drawingml/2006/main" r:embed="R2af8f0c032b94aec"/>
          <a:srcRect xmlns:a="http://schemas.openxmlformats.org/drawingml/2006/main" l="0" t="29661" r="0" b="29661"/>
          <a:stretch xmlns:a="http://schemas.openxmlformats.org/drawingml/2006/main">
            <a:fillRect l="0" t="0" r="0" b="0"/>
          </a:stretch>
        </p:blipFill>
        <p:spPr>
          <a:xfrm xmlns:a="http://schemas.openxmlformats.org/drawingml/2006/main">
            <a:off x="4552950" y="4248150"/>
            <a:ext cx="3086100" cy="1028700"/>
          </a:xfrm>
          <a:prstGeom xmlns:a="http://schemas.openxmlformats.org/drawingml/2006/main" prst="rect">
            <a:avLst/>
          </a:prstGeom>
        </p:spPr>
      </p:pic>
      <p:sp>
        <p:nvSpPr>
          <p:cNvPr id="42" name="">
            <a:extLst xmlns:a="http://schemas.openxmlformats.org/drawingml/2006/main">
              <a:ext uri="{FF2B5EF4-FFF2-40B4-BE49-F238E27FC236}">
                <a16:creationId xmlns:a16="http://schemas.microsoft.com/office/drawing/2014/main" id="{E8C0DDB5-C567-48B5-A6F7-E5BE04517288}"/>
              </a:ext>
            </a:extLst>
          </p:cNvPr>
          <p:cNvSpPr>
            <a:spLocks xmlns:a="http://schemas.openxmlformats.org/drawingml/2006/main" noGrp="1"/>
          </p:cNvSpPr>
          <p:nvPr/>
        </p:nvSpPr>
        <p:spPr>
          <a:xfrm xmlns:a="http://schemas.openxmlformats.org/drawingml/2006/main">
            <a:off x="4476750" y="5314950"/>
            <a:ext cx="323850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43" name="">
            <a:extLst xmlns:a="http://schemas.openxmlformats.org/drawingml/2006/main">
              <a:ext uri="{FF2B5EF4-FFF2-40B4-BE49-F238E27FC236}">
                <a16:creationId xmlns:a16="http://schemas.microsoft.com/office/drawing/2014/main" id="{4E18D119-952B-4769-86F8-3A739878435D}"/>
              </a:ext>
            </a:extLst>
          </p:cNvPr>
          <p:cNvSpPr>
            <a:spLocks xmlns:a="http://schemas.openxmlformats.org/drawingml/2006/main" noGrp="1"/>
          </p:cNvSpPr>
          <p:nvPr/>
        </p:nvSpPr>
        <p:spPr>
          <a:xfrm xmlns:a="http://schemas.openxmlformats.org/drawingml/2006/main">
            <a:off x="4610100" y="5400675"/>
            <a:ext cx="29718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Live command</a:t>
            </a:r>
          </a:p>
        </p:txBody>
      </p:sp>
      <p:sp>
        <p:nvSpPr>
          <p:cNvPr id="44" name="">
            <a:extLst xmlns:a="http://schemas.openxmlformats.org/drawingml/2006/main">
              <a:ext uri="{FF2B5EF4-FFF2-40B4-BE49-F238E27FC236}">
                <a16:creationId xmlns:a16="http://schemas.microsoft.com/office/drawing/2014/main" id="{B6183AB8-350D-42FD-BCFC-5D1859D54D7E}"/>
              </a:ext>
            </a:extLst>
          </p:cNvPr>
          <p:cNvSpPr>
            <a:spLocks xmlns:a="http://schemas.openxmlformats.org/drawingml/2006/main" noGrp="1"/>
          </p:cNvSpPr>
          <p:nvPr/>
        </p:nvSpPr>
        <p:spPr>
          <a:xfrm xmlns:a="http://schemas.openxmlformats.org/drawingml/2006/main">
            <a:off x="8248650" y="4171950"/>
            <a:ext cx="3238500" cy="146685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45" name=""/>
          <p:cNvPicPr>
            <a:picLocks xmlns:a="http://schemas.openxmlformats.org/drawingml/2006/main" noChangeAspect="1"/>
          </p:cNvPicPr>
          <p:nvPr/>
        </p:nvPicPr>
        <p:blipFill>
          <a:blip xmlns:r="http://schemas.openxmlformats.org/officeDocument/2006/relationships" xmlns:a="http://schemas.openxmlformats.org/drawingml/2006/main" r:embed="R8d5569d0ad1e4cc5"/>
          <a:srcRect xmlns:a="http://schemas.openxmlformats.org/drawingml/2006/main" l="0" t="29661" r="0" b="29661"/>
          <a:stretch xmlns:a="http://schemas.openxmlformats.org/drawingml/2006/main">
            <a:fillRect l="0" t="0" r="0" b="0"/>
          </a:stretch>
        </p:blipFill>
        <p:spPr>
          <a:xfrm xmlns:a="http://schemas.openxmlformats.org/drawingml/2006/main">
            <a:off x="8324850" y="4248150"/>
            <a:ext cx="3086100" cy="1028700"/>
          </a:xfrm>
          <a:prstGeom xmlns:a="http://schemas.openxmlformats.org/drawingml/2006/main" prst="rect">
            <a:avLst/>
          </a:prstGeom>
        </p:spPr>
      </p:pic>
      <p:sp>
        <p:nvSpPr>
          <p:cNvPr id="46" name="">
            <a:extLst xmlns:a="http://schemas.openxmlformats.org/drawingml/2006/main">
              <a:ext uri="{FF2B5EF4-FFF2-40B4-BE49-F238E27FC236}">
                <a16:creationId xmlns:a16="http://schemas.microsoft.com/office/drawing/2014/main" id="{D6EB5712-C164-4F12-8BD1-DE83C45B9B88}"/>
              </a:ext>
            </a:extLst>
          </p:cNvPr>
          <p:cNvSpPr>
            <a:spLocks xmlns:a="http://schemas.openxmlformats.org/drawingml/2006/main" noGrp="1"/>
          </p:cNvSpPr>
          <p:nvPr/>
        </p:nvSpPr>
        <p:spPr>
          <a:xfrm xmlns:a="http://schemas.openxmlformats.org/drawingml/2006/main">
            <a:off x="8248650" y="5314950"/>
            <a:ext cx="323850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47" name="">
            <a:extLst xmlns:a="http://schemas.openxmlformats.org/drawingml/2006/main">
              <a:ext uri="{FF2B5EF4-FFF2-40B4-BE49-F238E27FC236}">
                <a16:creationId xmlns:a16="http://schemas.microsoft.com/office/drawing/2014/main" id="{5286DC97-D039-4E35-AA06-9EBFC507A220}"/>
              </a:ext>
            </a:extLst>
          </p:cNvPr>
          <p:cNvSpPr>
            <a:spLocks xmlns:a="http://schemas.openxmlformats.org/drawingml/2006/main" noGrp="1"/>
          </p:cNvSpPr>
          <p:nvPr/>
        </p:nvSpPr>
        <p:spPr>
          <a:xfrm xmlns:a="http://schemas.openxmlformats.org/drawingml/2006/main">
            <a:off x="8382000" y="5400675"/>
            <a:ext cx="29718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Event summary</a:t>
            </a:r>
          </a:p>
        </p:txBody>
      </p:sp>
      <p:sp>
        <p:nvSpPr>
          <p:cNvPr id="48" name="">
            <a:extLst xmlns:a="http://schemas.openxmlformats.org/drawingml/2006/main">
              <a:ext uri="{FF2B5EF4-FFF2-40B4-BE49-F238E27FC236}">
                <a16:creationId xmlns:a16="http://schemas.microsoft.com/office/drawing/2014/main" id="{77B2998E-034E-4880-97A4-8348C2FE90DD}"/>
              </a:ext>
            </a:extLst>
          </p:cNvPr>
          <p:cNvSpPr>
            <a:spLocks xmlns:a="http://schemas.openxmlformats.org/drawingml/2006/main" noGrp="1"/>
          </p:cNvSpPr>
          <p:nvPr/>
        </p:nvSpPr>
        <p:spPr>
          <a:xfrm xmlns:a="http://schemas.openxmlformats.org/drawingml/2006/main">
            <a:off x="1219200" y="5848350"/>
            <a:ext cx="975360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125" b="0">
                <a:solidFill>
                  <a:srgbClr val="CBD5E1"/>
                </a:solidFill>
                <a:latin typeface="Aptos"/>
                <a:ea typeface="Aptos"/>
                <a:cs typeface="Aptos"/>
              </a:defRPr>
            </a:pPr>
            <a:r>
              <a:rPr sz="1125" b="0">
                <a:solidFill>
                  <a:srgbClr val="CBD5E1"/>
                </a:solidFill>
                <a:latin typeface="Aptos"/>
                <a:ea typeface="Aptos"/>
                <a:cs typeface="Aptos"/>
              </a:rPr>
              <a:t>What changes: event information is captured in the operating flow instead of reconstructed only for finance later.</a:t>
            </a:r>
          </a:p>
        </p:txBody>
      </p:sp>
    </p:spTree>
    <p:extLst>
      <p:ext uri="{BB962C8B-B14F-4D97-AF65-F5344CB8AC3E}">
        <p14:creationId xmlns:p14="http://schemas.microsoft.com/office/powerpoint/2010/main" val="538313168"/>
      </p:ext>
    </p:extLst>
  </p:cSld>
</p:sld>
</file>

<file path=ppt/slides/slide5.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A2C26273-1076-447B-BAEB-11EE2BF97C16}"/>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304D0058-BDB3-46A8-9A16-B0AEB4A5C6F2}"/>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3CA663E6-25DC-4E2C-9A87-E209EF3DD52A}"/>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5839C858-4A62-41F2-9EC7-EC3F2BC2D1DD}"/>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20A2DF80-0B6D-4EF6-A2BD-923E4C8DBE22}"/>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05</a:t>
            </a:r>
          </a:p>
        </p:txBody>
      </p:sp>
      <p:sp>
        <p:nvSpPr>
          <p:cNvPr id="6" name="">
            <a:extLst xmlns:a="http://schemas.openxmlformats.org/drawingml/2006/main">
              <a:ext uri="{FF2B5EF4-FFF2-40B4-BE49-F238E27FC236}">
                <a16:creationId xmlns:a16="http://schemas.microsoft.com/office/drawing/2014/main" id="{0E3F23FA-7F35-446B-8DA4-CD11AF14AEA3}"/>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F2EA6EB9-480A-434B-BAD9-9A4BDC5AC269}"/>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TIME SAVED MODEL</a:t>
            </a:r>
          </a:p>
        </p:txBody>
      </p:sp>
      <p:sp>
        <p:nvSpPr>
          <p:cNvPr id="8" name="">
            <a:extLst xmlns:a="http://schemas.openxmlformats.org/drawingml/2006/main">
              <a:ext uri="{FF2B5EF4-FFF2-40B4-BE49-F238E27FC236}">
                <a16:creationId xmlns:a16="http://schemas.microsoft.com/office/drawing/2014/main" id="{70C00FFE-FCE9-45B2-B5CB-D8117B584C2B}"/>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A conservative model: 2-4 saved hours per event.</a:t>
            </a:r>
          </a:p>
        </p:txBody>
      </p:sp>
      <p:sp>
        <p:nvSpPr>
          <p:cNvPr id="9" name="">
            <a:extLst xmlns:a="http://schemas.openxmlformats.org/drawingml/2006/main">
              <a:ext uri="{FF2B5EF4-FFF2-40B4-BE49-F238E27FC236}">
                <a16:creationId xmlns:a16="http://schemas.microsoft.com/office/drawing/2014/main" id="{8B5C4DBC-9812-4D92-B080-E2156CE43522}"/>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The savings come from repeat setup, cleaner closeout, faster finance evidence, and fewer follow-up questions. Replace the event count and wage rate with hotel actuals.</a:t>
            </a:r>
          </a:p>
        </p:txBody>
      </p:sp>
      <p:sp>
        <p:nvSpPr>
          <p:cNvPr id="10" name="">
            <a:extLst xmlns:a="http://schemas.openxmlformats.org/drawingml/2006/main">
              <a:ext uri="{FF2B5EF4-FFF2-40B4-BE49-F238E27FC236}">
                <a16:creationId xmlns:a16="http://schemas.microsoft.com/office/drawing/2014/main" id="{883B305F-E743-4BFB-A602-D1418E1E411D}"/>
              </a:ext>
            </a:extLst>
          </p:cNvPr>
          <p:cNvSpPr>
            <a:spLocks xmlns:a="http://schemas.openxmlformats.org/drawingml/2006/main" noGrp="1"/>
          </p:cNvSpPr>
          <p:nvPr/>
        </p:nvSpPr>
        <p:spPr>
          <a:xfrm xmlns:a="http://schemas.openxmlformats.org/drawingml/2006/main">
            <a:off x="552450" y="2609850"/>
            <a:ext cx="2476500" cy="120015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1" name="">
            <a:extLst xmlns:a="http://schemas.openxmlformats.org/drawingml/2006/main">
              <a:ext uri="{FF2B5EF4-FFF2-40B4-BE49-F238E27FC236}">
                <a16:creationId xmlns:a16="http://schemas.microsoft.com/office/drawing/2014/main" id="{041F3BFE-D909-4E3F-8F43-7475D5ED236C}"/>
              </a:ext>
            </a:extLst>
          </p:cNvPr>
          <p:cNvSpPr>
            <a:spLocks xmlns:a="http://schemas.openxmlformats.org/drawingml/2006/main" noGrp="1"/>
          </p:cNvSpPr>
          <p:nvPr/>
        </p:nvSpPr>
        <p:spPr>
          <a:xfrm xmlns:a="http://schemas.openxmlformats.org/drawingml/2006/main">
            <a:off x="552450" y="2609850"/>
            <a:ext cx="57150" cy="12001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FDBF2F6E-B216-454C-875F-FF650BAA0206}"/>
              </a:ext>
            </a:extLst>
          </p:cNvPr>
          <p:cNvSpPr>
            <a:spLocks xmlns:a="http://schemas.openxmlformats.org/drawingml/2006/main" noGrp="1"/>
          </p:cNvSpPr>
          <p:nvPr/>
        </p:nvSpPr>
        <p:spPr>
          <a:xfrm xmlns:a="http://schemas.openxmlformats.org/drawingml/2006/main">
            <a:off x="762000" y="2781300"/>
            <a:ext cx="20574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0.5-1 hr</a:t>
            </a:r>
          </a:p>
        </p:txBody>
      </p:sp>
      <p:sp>
        <p:nvSpPr>
          <p:cNvPr id="13" name="">
            <a:extLst xmlns:a="http://schemas.openxmlformats.org/drawingml/2006/main">
              <a:ext uri="{FF2B5EF4-FFF2-40B4-BE49-F238E27FC236}">
                <a16:creationId xmlns:a16="http://schemas.microsoft.com/office/drawing/2014/main" id="{16CE95DF-7603-468F-ACAD-917DFB965762}"/>
              </a:ext>
            </a:extLst>
          </p:cNvPr>
          <p:cNvSpPr>
            <a:spLocks xmlns:a="http://schemas.openxmlformats.org/drawingml/2006/main" noGrp="1"/>
          </p:cNvSpPr>
          <p:nvPr/>
        </p:nvSpPr>
        <p:spPr>
          <a:xfrm xmlns:a="http://schemas.openxmlformats.org/drawingml/2006/main">
            <a:off x="762000" y="3143250"/>
            <a:ext cx="20574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setup reuse</a:t>
            </a:r>
          </a:p>
        </p:txBody>
      </p:sp>
      <p:sp>
        <p:nvSpPr>
          <p:cNvPr id="14" name="">
            <a:extLst xmlns:a="http://schemas.openxmlformats.org/drawingml/2006/main">
              <a:ext uri="{FF2B5EF4-FFF2-40B4-BE49-F238E27FC236}">
                <a16:creationId xmlns:a16="http://schemas.microsoft.com/office/drawing/2014/main" id="{86FAC6F9-FB11-42CA-B788-DDC769217494}"/>
              </a:ext>
            </a:extLst>
          </p:cNvPr>
          <p:cNvSpPr>
            <a:spLocks xmlns:a="http://schemas.openxmlformats.org/drawingml/2006/main" noGrp="1"/>
          </p:cNvSpPr>
          <p:nvPr/>
        </p:nvSpPr>
        <p:spPr>
          <a:xfrm xmlns:a="http://schemas.openxmlformats.org/drawingml/2006/main">
            <a:off x="762000" y="3390900"/>
            <a:ext cx="20574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Templates, packages, menus, stations, and par levels reduce repeated preparation.</a:t>
            </a:r>
          </a:p>
        </p:txBody>
      </p:sp>
      <p:sp>
        <p:nvSpPr>
          <p:cNvPr id="15" name="">
            <a:extLst xmlns:a="http://schemas.openxmlformats.org/drawingml/2006/main">
              <a:ext uri="{FF2B5EF4-FFF2-40B4-BE49-F238E27FC236}">
                <a16:creationId xmlns:a16="http://schemas.microsoft.com/office/drawing/2014/main" id="{118BDF5B-2EFC-4740-B572-5A581D8DBA58}"/>
              </a:ext>
            </a:extLst>
          </p:cNvPr>
          <p:cNvSpPr>
            <a:spLocks xmlns:a="http://schemas.openxmlformats.org/drawingml/2006/main" noGrp="1"/>
          </p:cNvSpPr>
          <p:nvPr/>
        </p:nvSpPr>
        <p:spPr>
          <a:xfrm xmlns:a="http://schemas.openxmlformats.org/drawingml/2006/main">
            <a:off x="3276600" y="2609850"/>
            <a:ext cx="2476500" cy="120015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6" name="">
            <a:extLst xmlns:a="http://schemas.openxmlformats.org/drawingml/2006/main">
              <a:ext uri="{FF2B5EF4-FFF2-40B4-BE49-F238E27FC236}">
                <a16:creationId xmlns:a16="http://schemas.microsoft.com/office/drawing/2014/main" id="{7660F404-4419-4B39-BDEF-AC8BCF7AE983}"/>
              </a:ext>
            </a:extLst>
          </p:cNvPr>
          <p:cNvSpPr>
            <a:spLocks xmlns:a="http://schemas.openxmlformats.org/drawingml/2006/main" noGrp="1"/>
          </p:cNvSpPr>
          <p:nvPr/>
        </p:nvSpPr>
        <p:spPr>
          <a:xfrm xmlns:a="http://schemas.openxmlformats.org/drawingml/2006/main">
            <a:off x="3276600" y="2609850"/>
            <a:ext cx="57150" cy="120015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AF3CCECC-BE49-4BB2-BE63-6629F6C36296}"/>
              </a:ext>
            </a:extLst>
          </p:cNvPr>
          <p:cNvSpPr>
            <a:spLocks xmlns:a="http://schemas.openxmlformats.org/drawingml/2006/main" noGrp="1"/>
          </p:cNvSpPr>
          <p:nvPr/>
        </p:nvSpPr>
        <p:spPr>
          <a:xfrm xmlns:a="http://schemas.openxmlformats.org/drawingml/2006/main">
            <a:off x="3486150" y="2781300"/>
            <a:ext cx="20574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1-2 hrs</a:t>
            </a:r>
          </a:p>
        </p:txBody>
      </p:sp>
      <p:sp>
        <p:nvSpPr>
          <p:cNvPr id="18" name="">
            <a:extLst xmlns:a="http://schemas.openxmlformats.org/drawingml/2006/main">
              <a:ext uri="{FF2B5EF4-FFF2-40B4-BE49-F238E27FC236}">
                <a16:creationId xmlns:a16="http://schemas.microsoft.com/office/drawing/2014/main" id="{3A37EA62-5F41-4862-BFF6-0E88C81BC78B}"/>
              </a:ext>
            </a:extLst>
          </p:cNvPr>
          <p:cNvSpPr>
            <a:spLocks xmlns:a="http://schemas.openxmlformats.org/drawingml/2006/main" noGrp="1"/>
          </p:cNvSpPr>
          <p:nvPr/>
        </p:nvSpPr>
        <p:spPr>
          <a:xfrm xmlns:a="http://schemas.openxmlformats.org/drawingml/2006/main">
            <a:off x="3486150" y="3143250"/>
            <a:ext cx="20574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closeout/reporting</a:t>
            </a:r>
          </a:p>
        </p:txBody>
      </p:sp>
      <p:sp>
        <p:nvSpPr>
          <p:cNvPr id="19" name="">
            <a:extLst xmlns:a="http://schemas.openxmlformats.org/drawingml/2006/main">
              <a:ext uri="{FF2B5EF4-FFF2-40B4-BE49-F238E27FC236}">
                <a16:creationId xmlns:a16="http://schemas.microsoft.com/office/drawing/2014/main" id="{C999FA55-3105-4B09-AA93-7B08E7BBA5F2}"/>
              </a:ext>
            </a:extLst>
          </p:cNvPr>
          <p:cNvSpPr>
            <a:spLocks xmlns:a="http://schemas.openxmlformats.org/drawingml/2006/main" noGrp="1"/>
          </p:cNvSpPr>
          <p:nvPr/>
        </p:nvSpPr>
        <p:spPr>
          <a:xfrm xmlns:a="http://schemas.openxmlformats.org/drawingml/2006/main">
            <a:off x="3486150" y="3390900"/>
            <a:ext cx="20574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Event Summary, PDFs, close checklist, and exports reduce reconstruction.</a:t>
            </a:r>
          </a:p>
        </p:txBody>
      </p:sp>
      <p:sp>
        <p:nvSpPr>
          <p:cNvPr id="20" name="">
            <a:extLst xmlns:a="http://schemas.openxmlformats.org/drawingml/2006/main">
              <a:ext uri="{FF2B5EF4-FFF2-40B4-BE49-F238E27FC236}">
                <a16:creationId xmlns:a16="http://schemas.microsoft.com/office/drawing/2014/main" id="{096E89A0-124A-40AD-AF9D-E4B32A79457C}"/>
              </a:ext>
            </a:extLst>
          </p:cNvPr>
          <p:cNvSpPr>
            <a:spLocks xmlns:a="http://schemas.openxmlformats.org/drawingml/2006/main" noGrp="1"/>
          </p:cNvSpPr>
          <p:nvPr/>
        </p:nvSpPr>
        <p:spPr>
          <a:xfrm xmlns:a="http://schemas.openxmlformats.org/drawingml/2006/main">
            <a:off x="6000750" y="2609850"/>
            <a:ext cx="2476500" cy="120015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21" name="">
            <a:extLst xmlns:a="http://schemas.openxmlformats.org/drawingml/2006/main">
              <a:ext uri="{FF2B5EF4-FFF2-40B4-BE49-F238E27FC236}">
                <a16:creationId xmlns:a16="http://schemas.microsoft.com/office/drawing/2014/main" id="{CEB0CCD5-CEF3-43BE-8B50-D3919C0C1174}"/>
              </a:ext>
            </a:extLst>
          </p:cNvPr>
          <p:cNvSpPr>
            <a:spLocks xmlns:a="http://schemas.openxmlformats.org/drawingml/2006/main" noGrp="1"/>
          </p:cNvSpPr>
          <p:nvPr/>
        </p:nvSpPr>
        <p:spPr>
          <a:xfrm xmlns:a="http://schemas.openxmlformats.org/drawingml/2006/main">
            <a:off x="6000750" y="2609850"/>
            <a:ext cx="57150" cy="120015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5F066516-C97C-4EA9-9076-FD1788C8FA9C}"/>
              </a:ext>
            </a:extLst>
          </p:cNvPr>
          <p:cNvSpPr>
            <a:spLocks xmlns:a="http://schemas.openxmlformats.org/drawingml/2006/main" noGrp="1"/>
          </p:cNvSpPr>
          <p:nvPr/>
        </p:nvSpPr>
        <p:spPr>
          <a:xfrm xmlns:a="http://schemas.openxmlformats.org/drawingml/2006/main">
            <a:off x="6210300" y="2781300"/>
            <a:ext cx="20574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0.5-1 hr</a:t>
            </a:r>
          </a:p>
        </p:txBody>
      </p:sp>
      <p:sp>
        <p:nvSpPr>
          <p:cNvPr id="23" name="">
            <a:extLst xmlns:a="http://schemas.openxmlformats.org/drawingml/2006/main">
              <a:ext uri="{FF2B5EF4-FFF2-40B4-BE49-F238E27FC236}">
                <a16:creationId xmlns:a16="http://schemas.microsoft.com/office/drawing/2014/main" id="{74D07E89-C514-4466-83B7-17871AB6686F}"/>
              </a:ext>
            </a:extLst>
          </p:cNvPr>
          <p:cNvSpPr>
            <a:spLocks xmlns:a="http://schemas.openxmlformats.org/drawingml/2006/main" noGrp="1"/>
          </p:cNvSpPr>
          <p:nvPr/>
        </p:nvSpPr>
        <p:spPr>
          <a:xfrm xmlns:a="http://schemas.openxmlformats.org/drawingml/2006/main">
            <a:off x="6210300" y="3143250"/>
            <a:ext cx="20574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finance chase</a:t>
            </a:r>
          </a:p>
        </p:txBody>
      </p:sp>
      <p:sp>
        <p:nvSpPr>
          <p:cNvPr id="24" name="">
            <a:extLst xmlns:a="http://schemas.openxmlformats.org/drawingml/2006/main">
              <a:ext uri="{FF2B5EF4-FFF2-40B4-BE49-F238E27FC236}">
                <a16:creationId xmlns:a16="http://schemas.microsoft.com/office/drawing/2014/main" id="{112D0AB8-5D44-417E-9CF3-8C5D91B30FA6}"/>
              </a:ext>
            </a:extLst>
          </p:cNvPr>
          <p:cNvSpPr>
            <a:spLocks xmlns:a="http://schemas.openxmlformats.org/drawingml/2006/main" noGrp="1"/>
          </p:cNvSpPr>
          <p:nvPr/>
        </p:nvSpPr>
        <p:spPr>
          <a:xfrm xmlns:a="http://schemas.openxmlformats.org/drawingml/2006/main">
            <a:off x="6210300" y="3390900"/>
            <a:ext cx="20574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Standard exports and audit trails reduce back-and-forth after service.</a:t>
            </a:r>
          </a:p>
        </p:txBody>
      </p:sp>
      <p:sp>
        <p:nvSpPr>
          <p:cNvPr id="25" name="">
            <a:extLst xmlns:a="http://schemas.openxmlformats.org/drawingml/2006/main">
              <a:ext uri="{FF2B5EF4-FFF2-40B4-BE49-F238E27FC236}">
                <a16:creationId xmlns:a16="http://schemas.microsoft.com/office/drawing/2014/main" id="{F01E2A83-2B6E-424E-9F6A-2C4DAC599127}"/>
              </a:ext>
            </a:extLst>
          </p:cNvPr>
          <p:cNvSpPr>
            <a:spLocks xmlns:a="http://schemas.openxmlformats.org/drawingml/2006/main" noGrp="1"/>
          </p:cNvSpPr>
          <p:nvPr/>
        </p:nvSpPr>
        <p:spPr>
          <a:xfrm xmlns:a="http://schemas.openxmlformats.org/drawingml/2006/main">
            <a:off x="8724900" y="2609850"/>
            <a:ext cx="2476500" cy="120015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26" name="">
            <a:extLst xmlns:a="http://schemas.openxmlformats.org/drawingml/2006/main">
              <a:ext uri="{FF2B5EF4-FFF2-40B4-BE49-F238E27FC236}">
                <a16:creationId xmlns:a16="http://schemas.microsoft.com/office/drawing/2014/main" id="{E23C722A-D4EE-4D9F-8207-B93E5EC13206}"/>
              </a:ext>
            </a:extLst>
          </p:cNvPr>
          <p:cNvSpPr>
            <a:spLocks xmlns:a="http://schemas.openxmlformats.org/drawingml/2006/main" noGrp="1"/>
          </p:cNvSpPr>
          <p:nvPr/>
        </p:nvSpPr>
        <p:spPr>
          <a:xfrm xmlns:a="http://schemas.openxmlformats.org/drawingml/2006/main">
            <a:off x="8724900" y="2609850"/>
            <a:ext cx="57150" cy="1200150"/>
          </a:xfrm>
          <a:prstGeom xmlns:a="http://schemas.openxmlformats.org/drawingml/2006/main" prst="rect">
            <a:avLst/>
          </a:prstGeom>
          <a:solidFill xmlns:a="http://schemas.openxmlformats.org/drawingml/2006/main">
            <a:srgbClr val="7DD3FC"/>
          </a:solidFill>
          <a:ln xmlns:a="http://schemas.openxmlformats.org/drawingml/2006/main" w="0">
            <a:solidFill>
              <a:srgbClr val="000000">
                <a:alpha val="0"/>
              </a:srgbClr>
            </a:solidFill>
            <a:prstDash val="solid"/>
          </a:ln>
        </p:spPr>
      </p:sp>
      <p:sp>
        <p:nvSpPr>
          <p:cNvPr id="27" name="">
            <a:extLst xmlns:a="http://schemas.openxmlformats.org/drawingml/2006/main">
              <a:ext uri="{FF2B5EF4-FFF2-40B4-BE49-F238E27FC236}">
                <a16:creationId xmlns:a16="http://schemas.microsoft.com/office/drawing/2014/main" id="{4D504EF4-81B0-4402-B0A3-CF64216BEC20}"/>
              </a:ext>
            </a:extLst>
          </p:cNvPr>
          <p:cNvSpPr>
            <a:spLocks xmlns:a="http://schemas.openxmlformats.org/drawingml/2006/main" noGrp="1"/>
          </p:cNvSpPr>
          <p:nvPr/>
        </p:nvSpPr>
        <p:spPr>
          <a:xfrm xmlns:a="http://schemas.openxmlformats.org/drawingml/2006/main">
            <a:off x="8934450" y="2781300"/>
            <a:ext cx="20574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2-4 hrs</a:t>
            </a:r>
          </a:p>
        </p:txBody>
      </p:sp>
      <p:sp>
        <p:nvSpPr>
          <p:cNvPr id="28" name="">
            <a:extLst xmlns:a="http://schemas.openxmlformats.org/drawingml/2006/main">
              <a:ext uri="{FF2B5EF4-FFF2-40B4-BE49-F238E27FC236}">
                <a16:creationId xmlns:a16="http://schemas.microsoft.com/office/drawing/2014/main" id="{746C2C6A-463F-4D46-8D6D-8EF36FBD13E7}"/>
              </a:ext>
            </a:extLst>
          </p:cNvPr>
          <p:cNvSpPr>
            <a:spLocks xmlns:a="http://schemas.openxmlformats.org/drawingml/2006/main" noGrp="1"/>
          </p:cNvSpPr>
          <p:nvPr/>
        </p:nvSpPr>
        <p:spPr>
          <a:xfrm xmlns:a="http://schemas.openxmlformats.org/drawingml/2006/main">
            <a:off x="8934450" y="3143250"/>
            <a:ext cx="20574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total model</a:t>
            </a:r>
          </a:p>
        </p:txBody>
      </p:sp>
      <p:sp>
        <p:nvSpPr>
          <p:cNvPr id="29" name="">
            <a:extLst xmlns:a="http://schemas.openxmlformats.org/drawingml/2006/main">
              <a:ext uri="{FF2B5EF4-FFF2-40B4-BE49-F238E27FC236}">
                <a16:creationId xmlns:a16="http://schemas.microsoft.com/office/drawing/2014/main" id="{70C2A500-2CCA-428B-A503-2E73EFE90E94}"/>
              </a:ext>
            </a:extLst>
          </p:cNvPr>
          <p:cNvSpPr>
            <a:spLocks xmlns:a="http://schemas.openxmlformats.org/drawingml/2006/main" noGrp="1"/>
          </p:cNvSpPr>
          <p:nvPr/>
        </p:nvSpPr>
        <p:spPr>
          <a:xfrm xmlns:a="http://schemas.openxmlformats.org/drawingml/2006/main">
            <a:off x="8934450" y="3390900"/>
            <a:ext cx="20574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Use 2 hours as the conservative case and 4 hours as the stronger case.</a:t>
            </a:r>
          </a:p>
        </p:txBody>
      </p:sp>
      <p:sp>
        <p:nvSpPr>
          <p:cNvPr id="30" name="">
            <a:extLst xmlns:a="http://schemas.openxmlformats.org/drawingml/2006/main">
              <a:ext uri="{FF2B5EF4-FFF2-40B4-BE49-F238E27FC236}">
                <a16:creationId xmlns:a16="http://schemas.microsoft.com/office/drawing/2014/main" id="{F8F96EB9-3AF3-4038-87BE-4ED2748393F1}"/>
              </a:ext>
            </a:extLst>
          </p:cNvPr>
          <p:cNvSpPr>
            <a:spLocks xmlns:a="http://schemas.openxmlformats.org/drawingml/2006/main" noGrp="1"/>
          </p:cNvSpPr>
          <p:nvPr/>
        </p:nvSpPr>
        <p:spPr>
          <a:xfrm xmlns:a="http://schemas.openxmlformats.org/drawingml/2006/main">
            <a:off x="1257300" y="4381500"/>
            <a:ext cx="15240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31" name="">
            <a:extLst xmlns:a="http://schemas.openxmlformats.org/drawingml/2006/main">
              <a:ext uri="{FF2B5EF4-FFF2-40B4-BE49-F238E27FC236}">
                <a16:creationId xmlns:a16="http://schemas.microsoft.com/office/drawing/2014/main" id="{8CF6D8FF-312E-494B-A935-962C420AE496}"/>
              </a:ext>
            </a:extLst>
          </p:cNvPr>
          <p:cNvSpPr>
            <a:spLocks xmlns:a="http://schemas.openxmlformats.org/drawingml/2006/main" noGrp="1"/>
          </p:cNvSpPr>
          <p:nvPr/>
        </p:nvSpPr>
        <p:spPr>
          <a:xfrm xmlns:a="http://schemas.openxmlformats.org/drawingml/2006/main">
            <a:off x="1371600" y="4514850"/>
            <a:ext cx="12954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Events/week</a:t>
            </a:r>
          </a:p>
        </p:txBody>
      </p:sp>
      <p:sp>
        <p:nvSpPr>
          <p:cNvPr id="32" name="">
            <a:extLst xmlns:a="http://schemas.openxmlformats.org/drawingml/2006/main">
              <a:ext uri="{FF2B5EF4-FFF2-40B4-BE49-F238E27FC236}">
                <a16:creationId xmlns:a16="http://schemas.microsoft.com/office/drawing/2014/main" id="{F77E3573-87CF-4F0E-9C19-D53BE3F35174}"/>
              </a:ext>
            </a:extLst>
          </p:cNvPr>
          <p:cNvSpPr>
            <a:spLocks xmlns:a="http://schemas.openxmlformats.org/drawingml/2006/main" noGrp="1"/>
          </p:cNvSpPr>
          <p:nvPr/>
        </p:nvSpPr>
        <p:spPr>
          <a:xfrm xmlns:a="http://schemas.openxmlformats.org/drawingml/2006/main">
            <a:off x="2781300" y="4381500"/>
            <a:ext cx="20955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33" name="">
            <a:extLst xmlns:a="http://schemas.openxmlformats.org/drawingml/2006/main">
              <a:ext uri="{FF2B5EF4-FFF2-40B4-BE49-F238E27FC236}">
                <a16:creationId xmlns:a16="http://schemas.microsoft.com/office/drawing/2014/main" id="{42DB4915-110E-49ED-930A-88B3D566863C}"/>
              </a:ext>
            </a:extLst>
          </p:cNvPr>
          <p:cNvSpPr>
            <a:spLocks xmlns:a="http://schemas.openxmlformats.org/drawingml/2006/main" noGrp="1"/>
          </p:cNvSpPr>
          <p:nvPr/>
        </p:nvSpPr>
        <p:spPr>
          <a:xfrm xmlns:a="http://schemas.openxmlformats.org/drawingml/2006/main">
            <a:off x="2895600" y="45148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Events/year</a:t>
            </a:r>
          </a:p>
        </p:txBody>
      </p:sp>
      <p:sp>
        <p:nvSpPr>
          <p:cNvPr id="34" name="">
            <a:extLst xmlns:a="http://schemas.openxmlformats.org/drawingml/2006/main">
              <a:ext uri="{FF2B5EF4-FFF2-40B4-BE49-F238E27FC236}">
                <a16:creationId xmlns:a16="http://schemas.microsoft.com/office/drawing/2014/main" id="{1C9B74B9-3822-46B9-B08A-CEBD6CF83D0B}"/>
              </a:ext>
            </a:extLst>
          </p:cNvPr>
          <p:cNvSpPr>
            <a:spLocks xmlns:a="http://schemas.openxmlformats.org/drawingml/2006/main" noGrp="1"/>
          </p:cNvSpPr>
          <p:nvPr/>
        </p:nvSpPr>
        <p:spPr>
          <a:xfrm xmlns:a="http://schemas.openxmlformats.org/drawingml/2006/main">
            <a:off x="4876800" y="4381500"/>
            <a:ext cx="20955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35" name="">
            <a:extLst xmlns:a="http://schemas.openxmlformats.org/drawingml/2006/main">
              <a:ext uri="{FF2B5EF4-FFF2-40B4-BE49-F238E27FC236}">
                <a16:creationId xmlns:a16="http://schemas.microsoft.com/office/drawing/2014/main" id="{24792DA4-6991-4188-A199-0D336A39BCB1}"/>
              </a:ext>
            </a:extLst>
          </p:cNvPr>
          <p:cNvSpPr>
            <a:spLocks xmlns:a="http://schemas.openxmlformats.org/drawingml/2006/main" noGrp="1"/>
          </p:cNvSpPr>
          <p:nvPr/>
        </p:nvSpPr>
        <p:spPr>
          <a:xfrm xmlns:a="http://schemas.openxmlformats.org/drawingml/2006/main">
            <a:off x="4991100" y="45148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Hours saved @2h</a:t>
            </a:r>
          </a:p>
        </p:txBody>
      </p:sp>
      <p:sp>
        <p:nvSpPr>
          <p:cNvPr id="36" name="">
            <a:extLst xmlns:a="http://schemas.openxmlformats.org/drawingml/2006/main">
              <a:ext uri="{FF2B5EF4-FFF2-40B4-BE49-F238E27FC236}">
                <a16:creationId xmlns:a16="http://schemas.microsoft.com/office/drawing/2014/main" id="{62E85C20-99E5-4B97-A8FD-90949026BDEA}"/>
              </a:ext>
            </a:extLst>
          </p:cNvPr>
          <p:cNvSpPr>
            <a:spLocks xmlns:a="http://schemas.openxmlformats.org/drawingml/2006/main" noGrp="1"/>
          </p:cNvSpPr>
          <p:nvPr/>
        </p:nvSpPr>
        <p:spPr>
          <a:xfrm xmlns:a="http://schemas.openxmlformats.org/drawingml/2006/main">
            <a:off x="6972300" y="4381500"/>
            <a:ext cx="20955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37" name="">
            <a:extLst xmlns:a="http://schemas.openxmlformats.org/drawingml/2006/main">
              <a:ext uri="{FF2B5EF4-FFF2-40B4-BE49-F238E27FC236}">
                <a16:creationId xmlns:a16="http://schemas.microsoft.com/office/drawing/2014/main" id="{39D98856-C0EE-428C-9194-F92229B39F8A}"/>
              </a:ext>
            </a:extLst>
          </p:cNvPr>
          <p:cNvSpPr>
            <a:spLocks xmlns:a="http://schemas.openxmlformats.org/drawingml/2006/main" noGrp="1"/>
          </p:cNvSpPr>
          <p:nvPr/>
        </p:nvSpPr>
        <p:spPr>
          <a:xfrm xmlns:a="http://schemas.openxmlformats.org/drawingml/2006/main">
            <a:off x="7086600" y="45148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Hours saved @4h</a:t>
            </a:r>
          </a:p>
        </p:txBody>
      </p:sp>
      <p:sp>
        <p:nvSpPr>
          <p:cNvPr id="38" name="">
            <a:extLst xmlns:a="http://schemas.openxmlformats.org/drawingml/2006/main">
              <a:ext uri="{FF2B5EF4-FFF2-40B4-BE49-F238E27FC236}">
                <a16:creationId xmlns:a16="http://schemas.microsoft.com/office/drawing/2014/main" id="{31F1B323-198D-444C-B202-3523BC890349}"/>
              </a:ext>
            </a:extLst>
          </p:cNvPr>
          <p:cNvSpPr>
            <a:spLocks xmlns:a="http://schemas.openxmlformats.org/drawingml/2006/main" noGrp="1"/>
          </p:cNvSpPr>
          <p:nvPr/>
        </p:nvSpPr>
        <p:spPr>
          <a:xfrm xmlns:a="http://schemas.openxmlformats.org/drawingml/2006/main">
            <a:off x="9067800" y="4381500"/>
            <a:ext cx="20955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39" name="">
            <a:extLst xmlns:a="http://schemas.openxmlformats.org/drawingml/2006/main">
              <a:ext uri="{FF2B5EF4-FFF2-40B4-BE49-F238E27FC236}">
                <a16:creationId xmlns:a16="http://schemas.microsoft.com/office/drawing/2014/main" id="{E39CC035-78D3-4F7A-B4CF-6677029FEA2D}"/>
              </a:ext>
            </a:extLst>
          </p:cNvPr>
          <p:cNvSpPr>
            <a:spLocks xmlns:a="http://schemas.openxmlformats.org/drawingml/2006/main" noGrp="1"/>
          </p:cNvSpPr>
          <p:nvPr/>
        </p:nvSpPr>
        <p:spPr>
          <a:xfrm xmlns:a="http://schemas.openxmlformats.org/drawingml/2006/main">
            <a:off x="9182100" y="45148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Labor value @A$45/h</a:t>
            </a:r>
          </a:p>
        </p:txBody>
      </p:sp>
      <p:sp>
        <p:nvSpPr>
          <p:cNvPr id="40" name="">
            <a:extLst xmlns:a="http://schemas.openxmlformats.org/drawingml/2006/main">
              <a:ext uri="{FF2B5EF4-FFF2-40B4-BE49-F238E27FC236}">
                <a16:creationId xmlns:a16="http://schemas.microsoft.com/office/drawing/2014/main" id="{01D02D3C-2D64-4E83-9E1D-B8E61D39AF20}"/>
              </a:ext>
            </a:extLst>
          </p:cNvPr>
          <p:cNvSpPr>
            <a:spLocks xmlns:a="http://schemas.openxmlformats.org/drawingml/2006/main" noGrp="1"/>
          </p:cNvSpPr>
          <p:nvPr/>
        </p:nvSpPr>
        <p:spPr>
          <a:xfrm xmlns:a="http://schemas.openxmlformats.org/drawingml/2006/main">
            <a:off x="1257300" y="4819650"/>
            <a:ext cx="15240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1" name="">
            <a:extLst xmlns:a="http://schemas.openxmlformats.org/drawingml/2006/main">
              <a:ext uri="{FF2B5EF4-FFF2-40B4-BE49-F238E27FC236}">
                <a16:creationId xmlns:a16="http://schemas.microsoft.com/office/drawing/2014/main" id="{6538C0C9-F6FA-458E-9BB0-188648E7A462}"/>
              </a:ext>
            </a:extLst>
          </p:cNvPr>
          <p:cNvSpPr>
            <a:spLocks xmlns:a="http://schemas.openxmlformats.org/drawingml/2006/main" noGrp="1"/>
          </p:cNvSpPr>
          <p:nvPr/>
        </p:nvSpPr>
        <p:spPr>
          <a:xfrm xmlns:a="http://schemas.openxmlformats.org/drawingml/2006/main">
            <a:off x="1257300" y="4819650"/>
            <a:ext cx="47625" cy="4381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42" name="">
            <a:extLst xmlns:a="http://schemas.openxmlformats.org/drawingml/2006/main">
              <a:ext uri="{FF2B5EF4-FFF2-40B4-BE49-F238E27FC236}">
                <a16:creationId xmlns:a16="http://schemas.microsoft.com/office/drawing/2014/main" id="{74F3A44B-E762-436A-A512-23FD48804458}"/>
              </a:ext>
            </a:extLst>
          </p:cNvPr>
          <p:cNvSpPr>
            <a:spLocks xmlns:a="http://schemas.openxmlformats.org/drawingml/2006/main" noGrp="1"/>
          </p:cNvSpPr>
          <p:nvPr/>
        </p:nvSpPr>
        <p:spPr>
          <a:xfrm xmlns:a="http://schemas.openxmlformats.org/drawingml/2006/main">
            <a:off x="1371600" y="4953000"/>
            <a:ext cx="12954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2</a:t>
            </a:r>
          </a:p>
        </p:txBody>
      </p:sp>
      <p:sp>
        <p:nvSpPr>
          <p:cNvPr id="43" name="">
            <a:extLst xmlns:a="http://schemas.openxmlformats.org/drawingml/2006/main">
              <a:ext uri="{FF2B5EF4-FFF2-40B4-BE49-F238E27FC236}">
                <a16:creationId xmlns:a16="http://schemas.microsoft.com/office/drawing/2014/main" id="{A543AE83-DF2E-4247-A733-B6E9759E8C5E}"/>
              </a:ext>
            </a:extLst>
          </p:cNvPr>
          <p:cNvSpPr>
            <a:spLocks xmlns:a="http://schemas.openxmlformats.org/drawingml/2006/main" noGrp="1"/>
          </p:cNvSpPr>
          <p:nvPr/>
        </p:nvSpPr>
        <p:spPr>
          <a:xfrm xmlns:a="http://schemas.openxmlformats.org/drawingml/2006/main">
            <a:off x="2781300" y="48196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4" name="">
            <a:extLst xmlns:a="http://schemas.openxmlformats.org/drawingml/2006/main">
              <a:ext uri="{FF2B5EF4-FFF2-40B4-BE49-F238E27FC236}">
                <a16:creationId xmlns:a16="http://schemas.microsoft.com/office/drawing/2014/main" id="{F250B779-1DBF-47A5-9878-30521BC0EDA9}"/>
              </a:ext>
            </a:extLst>
          </p:cNvPr>
          <p:cNvSpPr>
            <a:spLocks xmlns:a="http://schemas.openxmlformats.org/drawingml/2006/main" noGrp="1"/>
          </p:cNvSpPr>
          <p:nvPr/>
        </p:nvSpPr>
        <p:spPr>
          <a:xfrm xmlns:a="http://schemas.openxmlformats.org/drawingml/2006/main">
            <a:off x="2895600" y="49530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104</a:t>
            </a:r>
          </a:p>
        </p:txBody>
      </p:sp>
      <p:sp>
        <p:nvSpPr>
          <p:cNvPr id="45" name="">
            <a:extLst xmlns:a="http://schemas.openxmlformats.org/drawingml/2006/main">
              <a:ext uri="{FF2B5EF4-FFF2-40B4-BE49-F238E27FC236}">
                <a16:creationId xmlns:a16="http://schemas.microsoft.com/office/drawing/2014/main" id="{7A1421FD-FA8F-43D0-85FA-499BAB23A5E3}"/>
              </a:ext>
            </a:extLst>
          </p:cNvPr>
          <p:cNvSpPr>
            <a:spLocks xmlns:a="http://schemas.openxmlformats.org/drawingml/2006/main" noGrp="1"/>
          </p:cNvSpPr>
          <p:nvPr/>
        </p:nvSpPr>
        <p:spPr>
          <a:xfrm xmlns:a="http://schemas.openxmlformats.org/drawingml/2006/main">
            <a:off x="4876800" y="48196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6" name="">
            <a:extLst xmlns:a="http://schemas.openxmlformats.org/drawingml/2006/main">
              <a:ext uri="{FF2B5EF4-FFF2-40B4-BE49-F238E27FC236}">
                <a16:creationId xmlns:a16="http://schemas.microsoft.com/office/drawing/2014/main" id="{50F6FACD-558F-44D1-9699-5AEA81EB851E}"/>
              </a:ext>
            </a:extLst>
          </p:cNvPr>
          <p:cNvSpPr>
            <a:spLocks xmlns:a="http://schemas.openxmlformats.org/drawingml/2006/main" noGrp="1"/>
          </p:cNvSpPr>
          <p:nvPr/>
        </p:nvSpPr>
        <p:spPr>
          <a:xfrm xmlns:a="http://schemas.openxmlformats.org/drawingml/2006/main">
            <a:off x="4991100" y="49530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208</a:t>
            </a:r>
          </a:p>
        </p:txBody>
      </p:sp>
      <p:sp>
        <p:nvSpPr>
          <p:cNvPr id="47" name="">
            <a:extLst xmlns:a="http://schemas.openxmlformats.org/drawingml/2006/main">
              <a:ext uri="{FF2B5EF4-FFF2-40B4-BE49-F238E27FC236}">
                <a16:creationId xmlns:a16="http://schemas.microsoft.com/office/drawing/2014/main" id="{37D44E44-5E00-4F06-8751-AE77A6901E94}"/>
              </a:ext>
            </a:extLst>
          </p:cNvPr>
          <p:cNvSpPr>
            <a:spLocks xmlns:a="http://schemas.openxmlformats.org/drawingml/2006/main" noGrp="1"/>
          </p:cNvSpPr>
          <p:nvPr/>
        </p:nvSpPr>
        <p:spPr>
          <a:xfrm xmlns:a="http://schemas.openxmlformats.org/drawingml/2006/main">
            <a:off x="6972300" y="48196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8" name="">
            <a:extLst xmlns:a="http://schemas.openxmlformats.org/drawingml/2006/main">
              <a:ext uri="{FF2B5EF4-FFF2-40B4-BE49-F238E27FC236}">
                <a16:creationId xmlns:a16="http://schemas.microsoft.com/office/drawing/2014/main" id="{B9370C79-3DA3-4937-A3BB-1F9C0ABBD370}"/>
              </a:ext>
            </a:extLst>
          </p:cNvPr>
          <p:cNvSpPr>
            <a:spLocks xmlns:a="http://schemas.openxmlformats.org/drawingml/2006/main" noGrp="1"/>
          </p:cNvSpPr>
          <p:nvPr/>
        </p:nvSpPr>
        <p:spPr>
          <a:xfrm xmlns:a="http://schemas.openxmlformats.org/drawingml/2006/main">
            <a:off x="7086600" y="49530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416</a:t>
            </a:r>
          </a:p>
        </p:txBody>
      </p:sp>
      <p:sp>
        <p:nvSpPr>
          <p:cNvPr id="49" name="">
            <a:extLst xmlns:a="http://schemas.openxmlformats.org/drawingml/2006/main">
              <a:ext uri="{FF2B5EF4-FFF2-40B4-BE49-F238E27FC236}">
                <a16:creationId xmlns:a16="http://schemas.microsoft.com/office/drawing/2014/main" id="{7E8AA872-F0BA-41DB-887D-8DC710CF7F1F}"/>
              </a:ext>
            </a:extLst>
          </p:cNvPr>
          <p:cNvSpPr>
            <a:spLocks xmlns:a="http://schemas.openxmlformats.org/drawingml/2006/main" noGrp="1"/>
          </p:cNvSpPr>
          <p:nvPr/>
        </p:nvSpPr>
        <p:spPr>
          <a:xfrm xmlns:a="http://schemas.openxmlformats.org/drawingml/2006/main">
            <a:off x="9067800" y="48196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0" name="">
            <a:extLst xmlns:a="http://schemas.openxmlformats.org/drawingml/2006/main">
              <a:ext uri="{FF2B5EF4-FFF2-40B4-BE49-F238E27FC236}">
                <a16:creationId xmlns:a16="http://schemas.microsoft.com/office/drawing/2014/main" id="{8ABBA3AF-3028-4E36-8FAF-1CE3F5F27959}"/>
              </a:ext>
            </a:extLst>
          </p:cNvPr>
          <p:cNvSpPr>
            <a:spLocks xmlns:a="http://schemas.openxmlformats.org/drawingml/2006/main" noGrp="1"/>
          </p:cNvSpPr>
          <p:nvPr/>
        </p:nvSpPr>
        <p:spPr>
          <a:xfrm xmlns:a="http://schemas.openxmlformats.org/drawingml/2006/main">
            <a:off x="9182100" y="49530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A$9.4k-A$18.7k</a:t>
            </a:r>
          </a:p>
        </p:txBody>
      </p:sp>
      <p:sp>
        <p:nvSpPr>
          <p:cNvPr id="51" name="">
            <a:extLst xmlns:a="http://schemas.openxmlformats.org/drawingml/2006/main">
              <a:ext uri="{FF2B5EF4-FFF2-40B4-BE49-F238E27FC236}">
                <a16:creationId xmlns:a16="http://schemas.microsoft.com/office/drawing/2014/main" id="{829BDCA1-E9E4-4573-863C-755A4B0E8685}"/>
              </a:ext>
            </a:extLst>
          </p:cNvPr>
          <p:cNvSpPr>
            <a:spLocks xmlns:a="http://schemas.openxmlformats.org/drawingml/2006/main" noGrp="1"/>
          </p:cNvSpPr>
          <p:nvPr/>
        </p:nvSpPr>
        <p:spPr>
          <a:xfrm xmlns:a="http://schemas.openxmlformats.org/drawingml/2006/main">
            <a:off x="1257300" y="5257800"/>
            <a:ext cx="15240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2" name="">
            <a:extLst xmlns:a="http://schemas.openxmlformats.org/drawingml/2006/main">
              <a:ext uri="{FF2B5EF4-FFF2-40B4-BE49-F238E27FC236}">
                <a16:creationId xmlns:a16="http://schemas.microsoft.com/office/drawing/2014/main" id="{55690CFF-7C50-4F85-BA09-FD25FC605D12}"/>
              </a:ext>
            </a:extLst>
          </p:cNvPr>
          <p:cNvSpPr>
            <a:spLocks xmlns:a="http://schemas.openxmlformats.org/drawingml/2006/main" noGrp="1"/>
          </p:cNvSpPr>
          <p:nvPr/>
        </p:nvSpPr>
        <p:spPr>
          <a:xfrm xmlns:a="http://schemas.openxmlformats.org/drawingml/2006/main">
            <a:off x="1257300" y="5257800"/>
            <a:ext cx="47625" cy="43815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53" name="">
            <a:extLst xmlns:a="http://schemas.openxmlformats.org/drawingml/2006/main">
              <a:ext uri="{FF2B5EF4-FFF2-40B4-BE49-F238E27FC236}">
                <a16:creationId xmlns:a16="http://schemas.microsoft.com/office/drawing/2014/main" id="{7D50F9E7-3C46-4994-AD26-4378467E6064}"/>
              </a:ext>
            </a:extLst>
          </p:cNvPr>
          <p:cNvSpPr>
            <a:spLocks xmlns:a="http://schemas.openxmlformats.org/drawingml/2006/main" noGrp="1"/>
          </p:cNvSpPr>
          <p:nvPr/>
        </p:nvSpPr>
        <p:spPr>
          <a:xfrm xmlns:a="http://schemas.openxmlformats.org/drawingml/2006/main">
            <a:off x="1371600" y="5391150"/>
            <a:ext cx="12954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5</a:t>
            </a:r>
          </a:p>
        </p:txBody>
      </p:sp>
      <p:sp>
        <p:nvSpPr>
          <p:cNvPr id="54" name="">
            <a:extLst xmlns:a="http://schemas.openxmlformats.org/drawingml/2006/main">
              <a:ext uri="{FF2B5EF4-FFF2-40B4-BE49-F238E27FC236}">
                <a16:creationId xmlns:a16="http://schemas.microsoft.com/office/drawing/2014/main" id="{E54CA8F4-447D-4363-8CE1-6B19132A2E2C}"/>
              </a:ext>
            </a:extLst>
          </p:cNvPr>
          <p:cNvSpPr>
            <a:spLocks xmlns:a="http://schemas.openxmlformats.org/drawingml/2006/main" noGrp="1"/>
          </p:cNvSpPr>
          <p:nvPr/>
        </p:nvSpPr>
        <p:spPr>
          <a:xfrm xmlns:a="http://schemas.openxmlformats.org/drawingml/2006/main">
            <a:off x="2781300" y="525780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5" name="">
            <a:extLst xmlns:a="http://schemas.openxmlformats.org/drawingml/2006/main">
              <a:ext uri="{FF2B5EF4-FFF2-40B4-BE49-F238E27FC236}">
                <a16:creationId xmlns:a16="http://schemas.microsoft.com/office/drawing/2014/main" id="{9D1D1938-F2A1-4E93-BD38-D8469E268A35}"/>
              </a:ext>
            </a:extLst>
          </p:cNvPr>
          <p:cNvSpPr>
            <a:spLocks xmlns:a="http://schemas.openxmlformats.org/drawingml/2006/main" noGrp="1"/>
          </p:cNvSpPr>
          <p:nvPr/>
        </p:nvSpPr>
        <p:spPr>
          <a:xfrm xmlns:a="http://schemas.openxmlformats.org/drawingml/2006/main">
            <a:off x="2895600" y="53911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260</a:t>
            </a:r>
          </a:p>
        </p:txBody>
      </p:sp>
      <p:sp>
        <p:nvSpPr>
          <p:cNvPr id="56" name="">
            <a:extLst xmlns:a="http://schemas.openxmlformats.org/drawingml/2006/main">
              <a:ext uri="{FF2B5EF4-FFF2-40B4-BE49-F238E27FC236}">
                <a16:creationId xmlns:a16="http://schemas.microsoft.com/office/drawing/2014/main" id="{AAC1A00E-1CF7-444F-9C49-D01224AA3389}"/>
              </a:ext>
            </a:extLst>
          </p:cNvPr>
          <p:cNvSpPr>
            <a:spLocks xmlns:a="http://schemas.openxmlformats.org/drawingml/2006/main" noGrp="1"/>
          </p:cNvSpPr>
          <p:nvPr/>
        </p:nvSpPr>
        <p:spPr>
          <a:xfrm xmlns:a="http://schemas.openxmlformats.org/drawingml/2006/main">
            <a:off x="4876800" y="525780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7" name="">
            <a:extLst xmlns:a="http://schemas.openxmlformats.org/drawingml/2006/main">
              <a:ext uri="{FF2B5EF4-FFF2-40B4-BE49-F238E27FC236}">
                <a16:creationId xmlns:a16="http://schemas.microsoft.com/office/drawing/2014/main" id="{39C32A33-07EF-4C82-8C8E-80AB155FCB63}"/>
              </a:ext>
            </a:extLst>
          </p:cNvPr>
          <p:cNvSpPr>
            <a:spLocks xmlns:a="http://schemas.openxmlformats.org/drawingml/2006/main" noGrp="1"/>
          </p:cNvSpPr>
          <p:nvPr/>
        </p:nvSpPr>
        <p:spPr>
          <a:xfrm xmlns:a="http://schemas.openxmlformats.org/drawingml/2006/main">
            <a:off x="4991100" y="53911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520</a:t>
            </a:r>
          </a:p>
        </p:txBody>
      </p:sp>
      <p:sp>
        <p:nvSpPr>
          <p:cNvPr id="58" name="">
            <a:extLst xmlns:a="http://schemas.openxmlformats.org/drawingml/2006/main">
              <a:ext uri="{FF2B5EF4-FFF2-40B4-BE49-F238E27FC236}">
                <a16:creationId xmlns:a16="http://schemas.microsoft.com/office/drawing/2014/main" id="{2A0EFB60-C382-4B5F-8C9D-257BB0329D93}"/>
              </a:ext>
            </a:extLst>
          </p:cNvPr>
          <p:cNvSpPr>
            <a:spLocks xmlns:a="http://schemas.openxmlformats.org/drawingml/2006/main" noGrp="1"/>
          </p:cNvSpPr>
          <p:nvPr/>
        </p:nvSpPr>
        <p:spPr>
          <a:xfrm xmlns:a="http://schemas.openxmlformats.org/drawingml/2006/main">
            <a:off x="6972300" y="525780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9" name="">
            <a:extLst xmlns:a="http://schemas.openxmlformats.org/drawingml/2006/main">
              <a:ext uri="{FF2B5EF4-FFF2-40B4-BE49-F238E27FC236}">
                <a16:creationId xmlns:a16="http://schemas.microsoft.com/office/drawing/2014/main" id="{463D3332-F913-4047-9253-5281A5199D8E}"/>
              </a:ext>
            </a:extLst>
          </p:cNvPr>
          <p:cNvSpPr>
            <a:spLocks xmlns:a="http://schemas.openxmlformats.org/drawingml/2006/main" noGrp="1"/>
          </p:cNvSpPr>
          <p:nvPr/>
        </p:nvSpPr>
        <p:spPr>
          <a:xfrm xmlns:a="http://schemas.openxmlformats.org/drawingml/2006/main">
            <a:off x="7086600" y="53911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1,040</a:t>
            </a:r>
          </a:p>
        </p:txBody>
      </p:sp>
      <p:sp>
        <p:nvSpPr>
          <p:cNvPr id="60" name="">
            <a:extLst xmlns:a="http://schemas.openxmlformats.org/drawingml/2006/main">
              <a:ext uri="{FF2B5EF4-FFF2-40B4-BE49-F238E27FC236}">
                <a16:creationId xmlns:a16="http://schemas.microsoft.com/office/drawing/2014/main" id="{0423EEAD-F273-4A93-9AE6-D7321D7133C6}"/>
              </a:ext>
            </a:extLst>
          </p:cNvPr>
          <p:cNvSpPr>
            <a:spLocks xmlns:a="http://schemas.openxmlformats.org/drawingml/2006/main" noGrp="1"/>
          </p:cNvSpPr>
          <p:nvPr/>
        </p:nvSpPr>
        <p:spPr>
          <a:xfrm xmlns:a="http://schemas.openxmlformats.org/drawingml/2006/main">
            <a:off x="9067800" y="525780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61" name="">
            <a:extLst xmlns:a="http://schemas.openxmlformats.org/drawingml/2006/main">
              <a:ext uri="{FF2B5EF4-FFF2-40B4-BE49-F238E27FC236}">
                <a16:creationId xmlns:a16="http://schemas.microsoft.com/office/drawing/2014/main" id="{CB7D183C-E989-4B4F-85D2-E20DA129E5B0}"/>
              </a:ext>
            </a:extLst>
          </p:cNvPr>
          <p:cNvSpPr>
            <a:spLocks xmlns:a="http://schemas.openxmlformats.org/drawingml/2006/main" noGrp="1"/>
          </p:cNvSpPr>
          <p:nvPr/>
        </p:nvSpPr>
        <p:spPr>
          <a:xfrm xmlns:a="http://schemas.openxmlformats.org/drawingml/2006/main">
            <a:off x="9182100" y="539115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A$23.4k-A$46.8k</a:t>
            </a:r>
          </a:p>
        </p:txBody>
      </p:sp>
      <p:sp>
        <p:nvSpPr>
          <p:cNvPr id="62" name="">
            <a:extLst xmlns:a="http://schemas.openxmlformats.org/drawingml/2006/main">
              <a:ext uri="{FF2B5EF4-FFF2-40B4-BE49-F238E27FC236}">
                <a16:creationId xmlns:a16="http://schemas.microsoft.com/office/drawing/2014/main" id="{D82587FB-96CF-4098-ADFF-BE95954F0E16}"/>
              </a:ext>
            </a:extLst>
          </p:cNvPr>
          <p:cNvSpPr>
            <a:spLocks xmlns:a="http://schemas.openxmlformats.org/drawingml/2006/main" noGrp="1"/>
          </p:cNvSpPr>
          <p:nvPr/>
        </p:nvSpPr>
        <p:spPr>
          <a:xfrm xmlns:a="http://schemas.openxmlformats.org/drawingml/2006/main">
            <a:off x="1257300" y="5695950"/>
            <a:ext cx="15240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63" name="">
            <a:extLst xmlns:a="http://schemas.openxmlformats.org/drawingml/2006/main">
              <a:ext uri="{FF2B5EF4-FFF2-40B4-BE49-F238E27FC236}">
                <a16:creationId xmlns:a16="http://schemas.microsoft.com/office/drawing/2014/main" id="{805F71B6-C3F4-4427-AC5D-38E94DB7ADA3}"/>
              </a:ext>
            </a:extLst>
          </p:cNvPr>
          <p:cNvSpPr>
            <a:spLocks xmlns:a="http://schemas.openxmlformats.org/drawingml/2006/main" noGrp="1"/>
          </p:cNvSpPr>
          <p:nvPr/>
        </p:nvSpPr>
        <p:spPr>
          <a:xfrm xmlns:a="http://schemas.openxmlformats.org/drawingml/2006/main">
            <a:off x="1257300" y="5695950"/>
            <a:ext cx="47625" cy="43815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64" name="">
            <a:extLst xmlns:a="http://schemas.openxmlformats.org/drawingml/2006/main">
              <a:ext uri="{FF2B5EF4-FFF2-40B4-BE49-F238E27FC236}">
                <a16:creationId xmlns:a16="http://schemas.microsoft.com/office/drawing/2014/main" id="{D870ADDD-821A-45DB-AF7D-63351839A125}"/>
              </a:ext>
            </a:extLst>
          </p:cNvPr>
          <p:cNvSpPr>
            <a:spLocks xmlns:a="http://schemas.openxmlformats.org/drawingml/2006/main" noGrp="1"/>
          </p:cNvSpPr>
          <p:nvPr/>
        </p:nvSpPr>
        <p:spPr>
          <a:xfrm xmlns:a="http://schemas.openxmlformats.org/drawingml/2006/main">
            <a:off x="1371600" y="5829300"/>
            <a:ext cx="12954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10</a:t>
            </a:r>
          </a:p>
        </p:txBody>
      </p:sp>
      <p:sp>
        <p:nvSpPr>
          <p:cNvPr id="65" name="">
            <a:extLst xmlns:a="http://schemas.openxmlformats.org/drawingml/2006/main">
              <a:ext uri="{FF2B5EF4-FFF2-40B4-BE49-F238E27FC236}">
                <a16:creationId xmlns:a16="http://schemas.microsoft.com/office/drawing/2014/main" id="{226E833D-B158-482E-90B5-6C80FEB19992}"/>
              </a:ext>
            </a:extLst>
          </p:cNvPr>
          <p:cNvSpPr>
            <a:spLocks xmlns:a="http://schemas.openxmlformats.org/drawingml/2006/main" noGrp="1"/>
          </p:cNvSpPr>
          <p:nvPr/>
        </p:nvSpPr>
        <p:spPr>
          <a:xfrm xmlns:a="http://schemas.openxmlformats.org/drawingml/2006/main">
            <a:off x="2781300" y="56959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66" name="">
            <a:extLst xmlns:a="http://schemas.openxmlformats.org/drawingml/2006/main">
              <a:ext uri="{FF2B5EF4-FFF2-40B4-BE49-F238E27FC236}">
                <a16:creationId xmlns:a16="http://schemas.microsoft.com/office/drawing/2014/main" id="{598F6CE7-AC38-4E3A-B92B-87A801E76CAB}"/>
              </a:ext>
            </a:extLst>
          </p:cNvPr>
          <p:cNvSpPr>
            <a:spLocks xmlns:a="http://schemas.openxmlformats.org/drawingml/2006/main" noGrp="1"/>
          </p:cNvSpPr>
          <p:nvPr/>
        </p:nvSpPr>
        <p:spPr>
          <a:xfrm xmlns:a="http://schemas.openxmlformats.org/drawingml/2006/main">
            <a:off x="2895600" y="58293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520</a:t>
            </a:r>
          </a:p>
        </p:txBody>
      </p:sp>
      <p:sp>
        <p:nvSpPr>
          <p:cNvPr id="67" name="">
            <a:extLst xmlns:a="http://schemas.openxmlformats.org/drawingml/2006/main">
              <a:ext uri="{FF2B5EF4-FFF2-40B4-BE49-F238E27FC236}">
                <a16:creationId xmlns:a16="http://schemas.microsoft.com/office/drawing/2014/main" id="{DF3279B7-E17E-4899-9C79-761351D2AD63}"/>
              </a:ext>
            </a:extLst>
          </p:cNvPr>
          <p:cNvSpPr>
            <a:spLocks xmlns:a="http://schemas.openxmlformats.org/drawingml/2006/main" noGrp="1"/>
          </p:cNvSpPr>
          <p:nvPr/>
        </p:nvSpPr>
        <p:spPr>
          <a:xfrm xmlns:a="http://schemas.openxmlformats.org/drawingml/2006/main">
            <a:off x="4876800" y="56959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68" name="">
            <a:extLst xmlns:a="http://schemas.openxmlformats.org/drawingml/2006/main">
              <a:ext uri="{FF2B5EF4-FFF2-40B4-BE49-F238E27FC236}">
                <a16:creationId xmlns:a16="http://schemas.microsoft.com/office/drawing/2014/main" id="{8199A3C6-168B-45F9-A39B-D5A7113146AC}"/>
              </a:ext>
            </a:extLst>
          </p:cNvPr>
          <p:cNvSpPr>
            <a:spLocks xmlns:a="http://schemas.openxmlformats.org/drawingml/2006/main" noGrp="1"/>
          </p:cNvSpPr>
          <p:nvPr/>
        </p:nvSpPr>
        <p:spPr>
          <a:xfrm xmlns:a="http://schemas.openxmlformats.org/drawingml/2006/main">
            <a:off x="4991100" y="58293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1,040</a:t>
            </a:r>
          </a:p>
        </p:txBody>
      </p:sp>
      <p:sp>
        <p:nvSpPr>
          <p:cNvPr id="69" name="">
            <a:extLst xmlns:a="http://schemas.openxmlformats.org/drawingml/2006/main">
              <a:ext uri="{FF2B5EF4-FFF2-40B4-BE49-F238E27FC236}">
                <a16:creationId xmlns:a16="http://schemas.microsoft.com/office/drawing/2014/main" id="{7A9E6569-14A9-4324-867B-1FF464E52A92}"/>
              </a:ext>
            </a:extLst>
          </p:cNvPr>
          <p:cNvSpPr>
            <a:spLocks xmlns:a="http://schemas.openxmlformats.org/drawingml/2006/main" noGrp="1"/>
          </p:cNvSpPr>
          <p:nvPr/>
        </p:nvSpPr>
        <p:spPr>
          <a:xfrm xmlns:a="http://schemas.openxmlformats.org/drawingml/2006/main">
            <a:off x="6972300" y="56959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70" name="">
            <a:extLst xmlns:a="http://schemas.openxmlformats.org/drawingml/2006/main">
              <a:ext uri="{FF2B5EF4-FFF2-40B4-BE49-F238E27FC236}">
                <a16:creationId xmlns:a16="http://schemas.microsoft.com/office/drawing/2014/main" id="{FA3B61C0-25BD-45C2-9262-4E379AEC6EBE}"/>
              </a:ext>
            </a:extLst>
          </p:cNvPr>
          <p:cNvSpPr>
            <a:spLocks xmlns:a="http://schemas.openxmlformats.org/drawingml/2006/main" noGrp="1"/>
          </p:cNvSpPr>
          <p:nvPr/>
        </p:nvSpPr>
        <p:spPr>
          <a:xfrm xmlns:a="http://schemas.openxmlformats.org/drawingml/2006/main">
            <a:off x="7086600" y="58293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2,080</a:t>
            </a:r>
          </a:p>
        </p:txBody>
      </p:sp>
      <p:sp>
        <p:nvSpPr>
          <p:cNvPr id="71" name="">
            <a:extLst xmlns:a="http://schemas.openxmlformats.org/drawingml/2006/main">
              <a:ext uri="{FF2B5EF4-FFF2-40B4-BE49-F238E27FC236}">
                <a16:creationId xmlns:a16="http://schemas.microsoft.com/office/drawing/2014/main" id="{AD1914DA-0027-40A4-A970-3DDDC86FC2F6}"/>
              </a:ext>
            </a:extLst>
          </p:cNvPr>
          <p:cNvSpPr>
            <a:spLocks xmlns:a="http://schemas.openxmlformats.org/drawingml/2006/main" noGrp="1"/>
          </p:cNvSpPr>
          <p:nvPr/>
        </p:nvSpPr>
        <p:spPr>
          <a:xfrm xmlns:a="http://schemas.openxmlformats.org/drawingml/2006/main">
            <a:off x="9067800" y="5695950"/>
            <a:ext cx="2095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72" name="">
            <a:extLst xmlns:a="http://schemas.openxmlformats.org/drawingml/2006/main">
              <a:ext uri="{FF2B5EF4-FFF2-40B4-BE49-F238E27FC236}">
                <a16:creationId xmlns:a16="http://schemas.microsoft.com/office/drawing/2014/main" id="{3DFF36BD-B525-495F-95A2-3E8F901373E1}"/>
              </a:ext>
            </a:extLst>
          </p:cNvPr>
          <p:cNvSpPr>
            <a:spLocks xmlns:a="http://schemas.openxmlformats.org/drawingml/2006/main" noGrp="1"/>
          </p:cNvSpPr>
          <p:nvPr/>
        </p:nvSpPr>
        <p:spPr>
          <a:xfrm xmlns:a="http://schemas.openxmlformats.org/drawingml/2006/main">
            <a:off x="9182100" y="5829300"/>
            <a:ext cx="1866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A$46.8k-A$93.6k</a:t>
            </a:r>
          </a:p>
        </p:txBody>
      </p:sp>
      <p:sp>
        <p:nvSpPr>
          <p:cNvPr id="73" name="">
            <a:extLst xmlns:a="http://schemas.openxmlformats.org/drawingml/2006/main">
              <a:ext uri="{FF2B5EF4-FFF2-40B4-BE49-F238E27FC236}">
                <a16:creationId xmlns:a16="http://schemas.microsoft.com/office/drawing/2014/main" id="{7271EC7E-04DB-4039-8359-2C598426D1FC}"/>
              </a:ext>
            </a:extLst>
          </p:cNvPr>
          <p:cNvSpPr>
            <a:spLocks xmlns:a="http://schemas.openxmlformats.org/drawingml/2006/main" noGrp="1"/>
          </p:cNvSpPr>
          <p:nvPr/>
        </p:nvSpPr>
        <p:spPr>
          <a:xfrm xmlns:a="http://schemas.openxmlformats.org/drawingml/2006/main">
            <a:off x="2038350" y="5962650"/>
            <a:ext cx="8115300" cy="285750"/>
          </a:xfrm>
          <a:prstGeom xmlns:a="http://schemas.openxmlformats.org/drawingml/2006/main" prst="rect">
            <a:avLst/>
          </a:prstGeom>
          <a:solidFill xmlns:a="http://schemas.openxmlformats.org/drawingml/2006/main">
            <a:srgbClr val="111827"/>
          </a:solidFill>
          <a:ln xmlns:a="http://schemas.openxmlformats.org/drawingml/2006/main" w="9525">
            <a:solidFill>
              <a:srgbClr val="243244"/>
            </a:solidFill>
          </a:ln>
        </p:spPr>
      </p:sp>
      <p:sp>
        <p:nvSpPr>
          <p:cNvPr id="74" name="">
            <a:extLst xmlns:a="http://schemas.openxmlformats.org/drawingml/2006/main">
              <a:ext uri="{FF2B5EF4-FFF2-40B4-BE49-F238E27FC236}">
                <a16:creationId xmlns:a16="http://schemas.microsoft.com/office/drawing/2014/main" id="{616AA6E5-A995-4869-9098-DC276665C4CD}"/>
              </a:ext>
            </a:extLst>
          </p:cNvPr>
          <p:cNvSpPr>
            <a:spLocks xmlns:a="http://schemas.openxmlformats.org/drawingml/2006/main" noGrp="1"/>
          </p:cNvSpPr>
          <p:nvPr/>
        </p:nvSpPr>
        <p:spPr>
          <a:xfrm xmlns:a="http://schemas.openxmlformats.org/drawingml/2006/main">
            <a:off x="2209800" y="6029325"/>
            <a:ext cx="7772400" cy="152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0">
                <a:solidFill>
                  <a:srgbClr val="A7B2BF"/>
                </a:solidFill>
                <a:latin typeface="Aptos"/>
                <a:ea typeface="Aptos"/>
                <a:cs typeface="Aptos"/>
              </a:defRPr>
            </a:pPr>
            <a:r>
              <a:rPr sz="900" b="0">
                <a:solidFill>
                  <a:srgbClr val="A7B2BF"/>
                </a:solidFill>
                <a:latin typeface="Aptos"/>
                <a:ea typeface="Aptos"/>
                <a:cs typeface="Aptos"/>
              </a:rPr>
              <a:t>Assumption: blended manager/admin wage A$45 per hour. This is a planning model, not a guaranteed result.</a:t>
            </a:r>
          </a:p>
        </p:txBody>
      </p:sp>
    </p:spTree>
    <p:extLst>
      <p:ext uri="{BB962C8B-B14F-4D97-AF65-F5344CB8AC3E}">
        <p14:creationId xmlns:p14="http://schemas.microsoft.com/office/powerpoint/2010/main" val="577409558"/>
      </p:ext>
    </p:extLst>
  </p:cSld>
</p:sld>
</file>

<file path=ppt/slides/slide6.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D7D54AF3-FF3F-405D-ACC7-0F9E8DAE346C}"/>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A4BE0F8F-A433-42D9-A531-3FDB2C579ACA}"/>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0C941C7B-E99C-4111-BD6E-DF9A44B62597}"/>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BCF00F53-4FFC-44E2-A33E-1C2488531687}"/>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6FA9F068-059A-4569-B200-26CA31D4BBE5}"/>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06</a:t>
            </a:r>
          </a:p>
        </p:txBody>
      </p:sp>
      <p:sp>
        <p:nvSpPr>
          <p:cNvPr id="6" name="">
            <a:extLst xmlns:a="http://schemas.openxmlformats.org/drawingml/2006/main">
              <a:ext uri="{FF2B5EF4-FFF2-40B4-BE49-F238E27FC236}">
                <a16:creationId xmlns:a16="http://schemas.microsoft.com/office/drawing/2014/main" id="{117CE993-C01D-439A-AAD2-F4B3AB201005}"/>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A62A6119-7957-46DE-8019-48556990AB25}"/>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MONEY SAVED MODEL</a:t>
            </a:r>
          </a:p>
        </p:txBody>
      </p:sp>
      <p:sp>
        <p:nvSpPr>
          <p:cNvPr id="8" name="">
            <a:extLst xmlns:a="http://schemas.openxmlformats.org/drawingml/2006/main">
              <a:ext uri="{FF2B5EF4-FFF2-40B4-BE49-F238E27FC236}">
                <a16:creationId xmlns:a16="http://schemas.microsoft.com/office/drawing/2014/main" id="{3A0FACA0-16A9-4873-B11A-E8CC58D45B1B}"/>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Small control gains can pay for the app quickly.</a:t>
            </a:r>
          </a:p>
        </p:txBody>
      </p:sp>
      <p:sp>
        <p:nvSpPr>
          <p:cNvPr id="9" name="">
            <a:extLst xmlns:a="http://schemas.openxmlformats.org/drawingml/2006/main">
              <a:ext uri="{FF2B5EF4-FFF2-40B4-BE49-F238E27FC236}">
                <a16:creationId xmlns:a16="http://schemas.microsoft.com/office/drawing/2014/main" id="{16FB9CAA-370D-40EF-A287-81139C65DF94}"/>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Hotels do not need huge savings for the subscription to make sense. A few avoided mistakes, less wastage, and cleaner stock control can cover the annual cost.</a:t>
            </a:r>
          </a:p>
        </p:txBody>
      </p:sp>
      <p:sp>
        <p:nvSpPr>
          <p:cNvPr id="10" name="">
            <a:extLst xmlns:a="http://schemas.openxmlformats.org/drawingml/2006/main">
              <a:ext uri="{FF2B5EF4-FFF2-40B4-BE49-F238E27FC236}">
                <a16:creationId xmlns:a16="http://schemas.microsoft.com/office/drawing/2014/main" id="{856D3517-3826-4111-97B5-5B60851E6141}"/>
              </a:ext>
            </a:extLst>
          </p:cNvPr>
          <p:cNvSpPr>
            <a:spLocks xmlns:a="http://schemas.openxmlformats.org/drawingml/2006/main" noGrp="1"/>
          </p:cNvSpPr>
          <p:nvPr/>
        </p:nvSpPr>
        <p:spPr>
          <a:xfrm xmlns:a="http://schemas.openxmlformats.org/drawingml/2006/main">
            <a:off x="571500" y="2686050"/>
            <a:ext cx="4762500" cy="2438400"/>
          </a:xfrm>
          <a:prstGeom xmlns:a="http://schemas.openxmlformats.org/drawingml/2006/main" prst="rect">
            <a:avLst/>
          </a:prstGeom>
          <a:solidFill xmlns:a="http://schemas.openxmlformats.org/drawingml/2006/main">
            <a:srgbClr val="111827"/>
          </a:solidFill>
          <a:ln xmlns:a="http://schemas.openxmlformats.org/drawingml/2006/main" w="9525">
            <a:solidFill>
              <a:srgbClr val="273443"/>
            </a:solidFill>
          </a:ln>
        </p:spPr>
      </p:sp>
      <p:sp>
        <p:nvSpPr>
          <p:cNvPr id="11" name="">
            <a:extLst xmlns:a="http://schemas.openxmlformats.org/drawingml/2006/main">
              <a:ext uri="{FF2B5EF4-FFF2-40B4-BE49-F238E27FC236}">
                <a16:creationId xmlns:a16="http://schemas.microsoft.com/office/drawing/2014/main" id="{C505CF2D-4D69-41C5-AA79-6D29365EC704}"/>
              </a:ext>
            </a:extLst>
          </p:cNvPr>
          <p:cNvSpPr>
            <a:spLocks xmlns:a="http://schemas.openxmlformats.org/drawingml/2006/main" noGrp="1"/>
          </p:cNvSpPr>
          <p:nvPr/>
        </p:nvSpPr>
        <p:spPr>
          <a:xfrm xmlns:a="http://schemas.openxmlformats.org/drawingml/2006/main">
            <a:off x="857250" y="2971800"/>
            <a:ext cx="34290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725" b="1">
                <a:solidFill>
                  <a:srgbClr val="F8FAFC"/>
                </a:solidFill>
                <a:latin typeface="Aptos Display"/>
                <a:ea typeface="Aptos Display"/>
                <a:cs typeface="Aptos Display"/>
              </a:defRPr>
            </a:pPr>
            <a:r>
              <a:rPr sz="1725" b="1">
                <a:solidFill>
                  <a:srgbClr val="F8FAFC"/>
                </a:solidFill>
                <a:latin typeface="Aptos Display"/>
                <a:ea typeface="Aptos Display"/>
                <a:cs typeface="Aptos Display"/>
              </a:rPr>
              <a:t>Where money is protected</a:t>
            </a:r>
          </a:p>
        </p:txBody>
      </p:sp>
      <p:sp>
        <p:nvSpPr>
          <p:cNvPr id="12" name="">
            <a:extLst xmlns:a="http://schemas.openxmlformats.org/drawingml/2006/main">
              <a:ext uri="{FF2B5EF4-FFF2-40B4-BE49-F238E27FC236}">
                <a16:creationId xmlns:a16="http://schemas.microsoft.com/office/drawing/2014/main" id="{0C384307-1149-4C23-A31A-BA8FCCE379F0}"/>
              </a:ext>
            </a:extLst>
          </p:cNvPr>
          <p:cNvSpPr>
            <a:spLocks xmlns:a="http://schemas.openxmlformats.org/drawingml/2006/main" noGrp="1"/>
          </p:cNvSpPr>
          <p:nvPr/>
        </p:nvSpPr>
        <p:spPr>
          <a:xfrm xmlns:a="http://schemas.openxmlformats.org/drawingml/2006/main">
            <a:off x="876300" y="3590925"/>
            <a:ext cx="76200" cy="762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BDBE4710-E608-4B92-96EB-ABA77B4AA627}"/>
              </a:ext>
            </a:extLst>
          </p:cNvPr>
          <p:cNvSpPr>
            <a:spLocks xmlns:a="http://schemas.openxmlformats.org/drawingml/2006/main" noGrp="1"/>
          </p:cNvSpPr>
          <p:nvPr/>
        </p:nvSpPr>
        <p:spPr>
          <a:xfrm xmlns:a="http://schemas.openxmlformats.org/drawingml/2006/main">
            <a:off x="1085850" y="3505200"/>
            <a:ext cx="36957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Wastage and leftovers are visible before they become forgotten cost.</a:t>
            </a:r>
          </a:p>
        </p:txBody>
      </p:sp>
      <p:sp>
        <p:nvSpPr>
          <p:cNvPr id="14" name="">
            <a:extLst xmlns:a="http://schemas.openxmlformats.org/drawingml/2006/main">
              <a:ext uri="{FF2B5EF4-FFF2-40B4-BE49-F238E27FC236}">
                <a16:creationId xmlns:a16="http://schemas.microsoft.com/office/drawing/2014/main" id="{6FE9FE2A-6984-4DEE-A1F6-A3B18BE57BB7}"/>
              </a:ext>
            </a:extLst>
          </p:cNvPr>
          <p:cNvSpPr>
            <a:spLocks xmlns:a="http://schemas.openxmlformats.org/drawingml/2006/main" noGrp="1"/>
          </p:cNvSpPr>
          <p:nvPr/>
        </p:nvSpPr>
        <p:spPr>
          <a:xfrm xmlns:a="http://schemas.openxmlformats.org/drawingml/2006/main">
            <a:off x="876300" y="395287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5" name="">
            <a:extLst xmlns:a="http://schemas.openxmlformats.org/drawingml/2006/main">
              <a:ext uri="{FF2B5EF4-FFF2-40B4-BE49-F238E27FC236}">
                <a16:creationId xmlns:a16="http://schemas.microsoft.com/office/drawing/2014/main" id="{ECE0B632-65C4-4B07-B108-AC6AF2504E7C}"/>
              </a:ext>
            </a:extLst>
          </p:cNvPr>
          <p:cNvSpPr>
            <a:spLocks xmlns:a="http://schemas.openxmlformats.org/drawingml/2006/main" noGrp="1"/>
          </p:cNvSpPr>
          <p:nvPr/>
        </p:nvSpPr>
        <p:spPr>
          <a:xfrm xmlns:a="http://schemas.openxmlformats.org/drawingml/2006/main">
            <a:off x="1085850" y="3867150"/>
            <a:ext cx="36957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Transfers, extra allocation, stock usage, and movement history are easier to defend.</a:t>
            </a:r>
          </a:p>
        </p:txBody>
      </p:sp>
      <p:sp>
        <p:nvSpPr>
          <p:cNvPr id="16" name="">
            <a:extLst xmlns:a="http://schemas.openxmlformats.org/drawingml/2006/main">
              <a:ext uri="{FF2B5EF4-FFF2-40B4-BE49-F238E27FC236}">
                <a16:creationId xmlns:a16="http://schemas.microsoft.com/office/drawing/2014/main" id="{A4EED086-0950-4815-88EA-B8C5D30D602A}"/>
              </a:ext>
            </a:extLst>
          </p:cNvPr>
          <p:cNvSpPr>
            <a:spLocks xmlns:a="http://schemas.openxmlformats.org/drawingml/2006/main" noGrp="1"/>
          </p:cNvSpPr>
          <p:nvPr/>
        </p:nvSpPr>
        <p:spPr>
          <a:xfrm xmlns:a="http://schemas.openxmlformats.org/drawingml/2006/main">
            <a:off x="876300" y="43148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324E1C6A-F880-455F-91CA-1D6DAD934B15}"/>
              </a:ext>
            </a:extLst>
          </p:cNvPr>
          <p:cNvSpPr>
            <a:spLocks xmlns:a="http://schemas.openxmlformats.org/drawingml/2006/main" noGrp="1"/>
          </p:cNvSpPr>
          <p:nvPr/>
        </p:nvSpPr>
        <p:spPr>
          <a:xfrm xmlns:a="http://schemas.openxmlformats.org/drawingml/2006/main">
            <a:off x="1085850" y="4229100"/>
            <a:ext cx="36957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Purchasing and reorder queues reduce last-minute buying noise.</a:t>
            </a:r>
          </a:p>
        </p:txBody>
      </p:sp>
      <p:sp>
        <p:nvSpPr>
          <p:cNvPr id="18" name="">
            <a:extLst xmlns:a="http://schemas.openxmlformats.org/drawingml/2006/main">
              <a:ext uri="{FF2B5EF4-FFF2-40B4-BE49-F238E27FC236}">
                <a16:creationId xmlns:a16="http://schemas.microsoft.com/office/drawing/2014/main" id="{D564654F-6D29-4AD2-BF88-6823FEDFDBF2}"/>
              </a:ext>
            </a:extLst>
          </p:cNvPr>
          <p:cNvSpPr>
            <a:spLocks xmlns:a="http://schemas.openxmlformats.org/drawingml/2006/main" noGrp="1"/>
          </p:cNvSpPr>
          <p:nvPr/>
        </p:nvSpPr>
        <p:spPr>
          <a:xfrm xmlns:a="http://schemas.openxmlformats.org/drawingml/2006/main">
            <a:off x="876300" y="4676775"/>
            <a:ext cx="76200" cy="76200"/>
          </a:xfrm>
          <a:prstGeom xmlns:a="http://schemas.openxmlformats.org/drawingml/2006/main" prst="rect">
            <a:avLst/>
          </a:prstGeom>
          <a:solidFill xmlns:a="http://schemas.openxmlformats.org/drawingml/2006/main">
            <a:srgbClr val="7DD3FC"/>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48A533F6-2DB1-48B6-B43C-50B8480EF681}"/>
              </a:ext>
            </a:extLst>
          </p:cNvPr>
          <p:cNvSpPr>
            <a:spLocks xmlns:a="http://schemas.openxmlformats.org/drawingml/2006/main" noGrp="1"/>
          </p:cNvSpPr>
          <p:nvPr/>
        </p:nvSpPr>
        <p:spPr>
          <a:xfrm xmlns:a="http://schemas.openxmlformats.org/drawingml/2006/main">
            <a:off x="1085850" y="4591050"/>
            <a:ext cx="36957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00" b="0">
                <a:solidFill>
                  <a:srgbClr val="CBD5E1"/>
                </a:solidFill>
                <a:latin typeface="Aptos"/>
                <a:ea typeface="Aptos"/>
                <a:cs typeface="Aptos"/>
              </a:defRPr>
            </a:pPr>
            <a:r>
              <a:rPr sz="1200" b="0">
                <a:solidFill>
                  <a:srgbClr val="CBD5E1"/>
                </a:solidFill>
                <a:latin typeface="Aptos"/>
                <a:ea typeface="Aptos"/>
                <a:cs typeface="Aptos"/>
              </a:rPr>
              <a:t>Package profitability and price changes become easier to review.</a:t>
            </a:r>
          </a:p>
        </p:txBody>
      </p:sp>
      <p:sp>
        <p:nvSpPr>
          <p:cNvPr id="20" name="">
            <a:extLst xmlns:a="http://schemas.openxmlformats.org/drawingml/2006/main">
              <a:ext uri="{FF2B5EF4-FFF2-40B4-BE49-F238E27FC236}">
                <a16:creationId xmlns:a16="http://schemas.microsoft.com/office/drawing/2014/main" id="{26F49B99-788A-4494-901F-89CAB9177567}"/>
              </a:ext>
            </a:extLst>
          </p:cNvPr>
          <p:cNvSpPr>
            <a:spLocks xmlns:a="http://schemas.openxmlformats.org/drawingml/2006/main" noGrp="1"/>
          </p:cNvSpPr>
          <p:nvPr/>
        </p:nvSpPr>
        <p:spPr>
          <a:xfrm xmlns:a="http://schemas.openxmlformats.org/drawingml/2006/main">
            <a:off x="6153150" y="2514600"/>
            <a:ext cx="476250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500" b="1">
                <a:solidFill>
                  <a:srgbClr val="F8FAFC"/>
                </a:solidFill>
                <a:latin typeface="Aptos Display"/>
                <a:ea typeface="Aptos Display"/>
                <a:cs typeface="Aptos Display"/>
              </a:defRPr>
            </a:pPr>
            <a:r>
              <a:rPr sz="1500" b="1">
                <a:solidFill>
                  <a:srgbClr val="F8FAFC"/>
                </a:solidFill>
                <a:latin typeface="Aptos Display"/>
                <a:ea typeface="Aptos Display"/>
                <a:cs typeface="Aptos Display"/>
              </a:rPr>
              <a:t>Example control gain on event beverage value</a:t>
            </a:r>
          </a:p>
        </p:txBody>
      </p:sp>
      <p:sp>
        <p:nvSpPr>
          <p:cNvPr id="21" name="">
            <a:extLst xmlns:a="http://schemas.openxmlformats.org/drawingml/2006/main">
              <a:ext uri="{FF2B5EF4-FFF2-40B4-BE49-F238E27FC236}">
                <a16:creationId xmlns:a16="http://schemas.microsoft.com/office/drawing/2014/main" id="{635D7DA7-0FCF-400F-80A5-1B47A35C0634}"/>
              </a:ext>
            </a:extLst>
          </p:cNvPr>
          <p:cNvSpPr>
            <a:spLocks xmlns:a="http://schemas.openxmlformats.org/drawingml/2006/main" noGrp="1"/>
          </p:cNvSpPr>
          <p:nvPr/>
        </p:nvSpPr>
        <p:spPr>
          <a:xfrm xmlns:a="http://schemas.openxmlformats.org/drawingml/2006/main">
            <a:off x="6153150" y="2857500"/>
            <a:ext cx="219075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22" name="">
            <a:extLst xmlns:a="http://schemas.openxmlformats.org/drawingml/2006/main">
              <a:ext uri="{FF2B5EF4-FFF2-40B4-BE49-F238E27FC236}">
                <a16:creationId xmlns:a16="http://schemas.microsoft.com/office/drawing/2014/main" id="{020E384C-AF28-4205-8DC9-0A9ADAE8B12F}"/>
              </a:ext>
            </a:extLst>
          </p:cNvPr>
          <p:cNvSpPr>
            <a:spLocks xmlns:a="http://schemas.openxmlformats.org/drawingml/2006/main" noGrp="1"/>
          </p:cNvSpPr>
          <p:nvPr/>
        </p:nvSpPr>
        <p:spPr>
          <a:xfrm xmlns:a="http://schemas.openxmlformats.org/drawingml/2006/main">
            <a:off x="6267450" y="2990850"/>
            <a:ext cx="19621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Annual event beverage value</a:t>
            </a:r>
          </a:p>
        </p:txBody>
      </p:sp>
      <p:sp>
        <p:nvSpPr>
          <p:cNvPr id="23" name="">
            <a:extLst xmlns:a="http://schemas.openxmlformats.org/drawingml/2006/main">
              <a:ext uri="{FF2B5EF4-FFF2-40B4-BE49-F238E27FC236}">
                <a16:creationId xmlns:a16="http://schemas.microsoft.com/office/drawing/2014/main" id="{7CA7CADA-D1A3-43F6-9673-E1BA01DE3F49}"/>
              </a:ext>
            </a:extLst>
          </p:cNvPr>
          <p:cNvSpPr>
            <a:spLocks xmlns:a="http://schemas.openxmlformats.org/drawingml/2006/main" noGrp="1"/>
          </p:cNvSpPr>
          <p:nvPr/>
        </p:nvSpPr>
        <p:spPr>
          <a:xfrm xmlns:a="http://schemas.openxmlformats.org/drawingml/2006/main">
            <a:off x="8343900" y="2857500"/>
            <a:ext cx="123825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24" name="">
            <a:extLst xmlns:a="http://schemas.openxmlformats.org/drawingml/2006/main">
              <a:ext uri="{FF2B5EF4-FFF2-40B4-BE49-F238E27FC236}">
                <a16:creationId xmlns:a16="http://schemas.microsoft.com/office/drawing/2014/main" id="{378FFDF0-1622-4B26-8125-21041CD0BE29}"/>
              </a:ext>
            </a:extLst>
          </p:cNvPr>
          <p:cNvSpPr>
            <a:spLocks xmlns:a="http://schemas.openxmlformats.org/drawingml/2006/main" noGrp="1"/>
          </p:cNvSpPr>
          <p:nvPr/>
        </p:nvSpPr>
        <p:spPr>
          <a:xfrm xmlns:a="http://schemas.openxmlformats.org/drawingml/2006/main">
            <a:off x="8458200" y="299085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1%</a:t>
            </a:r>
          </a:p>
        </p:txBody>
      </p:sp>
      <p:sp>
        <p:nvSpPr>
          <p:cNvPr id="25" name="">
            <a:extLst xmlns:a="http://schemas.openxmlformats.org/drawingml/2006/main">
              <a:ext uri="{FF2B5EF4-FFF2-40B4-BE49-F238E27FC236}">
                <a16:creationId xmlns:a16="http://schemas.microsoft.com/office/drawing/2014/main" id="{EA0603A3-CD18-4225-B144-3A43093AAA3F}"/>
              </a:ext>
            </a:extLst>
          </p:cNvPr>
          <p:cNvSpPr>
            <a:spLocks xmlns:a="http://schemas.openxmlformats.org/drawingml/2006/main" noGrp="1"/>
          </p:cNvSpPr>
          <p:nvPr/>
        </p:nvSpPr>
        <p:spPr>
          <a:xfrm xmlns:a="http://schemas.openxmlformats.org/drawingml/2006/main">
            <a:off x="9582150" y="2857500"/>
            <a:ext cx="123825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26" name="">
            <a:extLst xmlns:a="http://schemas.openxmlformats.org/drawingml/2006/main">
              <a:ext uri="{FF2B5EF4-FFF2-40B4-BE49-F238E27FC236}">
                <a16:creationId xmlns:a16="http://schemas.microsoft.com/office/drawing/2014/main" id="{7C25E4C6-62D7-4DE2-8FCB-6EFDC06B55F1}"/>
              </a:ext>
            </a:extLst>
          </p:cNvPr>
          <p:cNvSpPr>
            <a:spLocks xmlns:a="http://schemas.openxmlformats.org/drawingml/2006/main" noGrp="1"/>
          </p:cNvSpPr>
          <p:nvPr/>
        </p:nvSpPr>
        <p:spPr>
          <a:xfrm xmlns:a="http://schemas.openxmlformats.org/drawingml/2006/main">
            <a:off x="9696450" y="299085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2%</a:t>
            </a:r>
          </a:p>
        </p:txBody>
      </p:sp>
      <p:sp>
        <p:nvSpPr>
          <p:cNvPr id="27" name="">
            <a:extLst xmlns:a="http://schemas.openxmlformats.org/drawingml/2006/main">
              <a:ext uri="{FF2B5EF4-FFF2-40B4-BE49-F238E27FC236}">
                <a16:creationId xmlns:a16="http://schemas.microsoft.com/office/drawing/2014/main" id="{ABC6CCF0-BDCF-41A9-8FBB-3973AB610431}"/>
              </a:ext>
            </a:extLst>
          </p:cNvPr>
          <p:cNvSpPr>
            <a:spLocks xmlns:a="http://schemas.openxmlformats.org/drawingml/2006/main" noGrp="1"/>
          </p:cNvSpPr>
          <p:nvPr/>
        </p:nvSpPr>
        <p:spPr>
          <a:xfrm xmlns:a="http://schemas.openxmlformats.org/drawingml/2006/main">
            <a:off x="10820400" y="2857500"/>
            <a:ext cx="123825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28" name="">
            <a:extLst xmlns:a="http://schemas.openxmlformats.org/drawingml/2006/main">
              <a:ext uri="{FF2B5EF4-FFF2-40B4-BE49-F238E27FC236}">
                <a16:creationId xmlns:a16="http://schemas.microsoft.com/office/drawing/2014/main" id="{2FCAC7CD-4492-4BB6-BF09-34B0E95F8815}"/>
              </a:ext>
            </a:extLst>
          </p:cNvPr>
          <p:cNvSpPr>
            <a:spLocks xmlns:a="http://schemas.openxmlformats.org/drawingml/2006/main" noGrp="1"/>
          </p:cNvSpPr>
          <p:nvPr/>
        </p:nvSpPr>
        <p:spPr>
          <a:xfrm xmlns:a="http://schemas.openxmlformats.org/drawingml/2006/main">
            <a:off x="10934700" y="299085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3%</a:t>
            </a:r>
          </a:p>
        </p:txBody>
      </p:sp>
      <p:sp>
        <p:nvSpPr>
          <p:cNvPr id="29" name="">
            <a:extLst xmlns:a="http://schemas.openxmlformats.org/drawingml/2006/main">
              <a:ext uri="{FF2B5EF4-FFF2-40B4-BE49-F238E27FC236}">
                <a16:creationId xmlns:a16="http://schemas.microsoft.com/office/drawing/2014/main" id="{A2895AF9-A30E-48EF-9CAA-27DEBB3B134F}"/>
              </a:ext>
            </a:extLst>
          </p:cNvPr>
          <p:cNvSpPr>
            <a:spLocks xmlns:a="http://schemas.openxmlformats.org/drawingml/2006/main" noGrp="1"/>
          </p:cNvSpPr>
          <p:nvPr/>
        </p:nvSpPr>
        <p:spPr>
          <a:xfrm xmlns:a="http://schemas.openxmlformats.org/drawingml/2006/main">
            <a:off x="6153150" y="3295650"/>
            <a:ext cx="21907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0" name="">
            <a:extLst xmlns:a="http://schemas.openxmlformats.org/drawingml/2006/main">
              <a:ext uri="{FF2B5EF4-FFF2-40B4-BE49-F238E27FC236}">
                <a16:creationId xmlns:a16="http://schemas.microsoft.com/office/drawing/2014/main" id="{14468C09-911F-4903-B436-29DC55491E96}"/>
              </a:ext>
            </a:extLst>
          </p:cNvPr>
          <p:cNvSpPr>
            <a:spLocks xmlns:a="http://schemas.openxmlformats.org/drawingml/2006/main" noGrp="1"/>
          </p:cNvSpPr>
          <p:nvPr/>
        </p:nvSpPr>
        <p:spPr>
          <a:xfrm xmlns:a="http://schemas.openxmlformats.org/drawingml/2006/main">
            <a:off x="6153150" y="3295650"/>
            <a:ext cx="47625" cy="4381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1" name="">
            <a:extLst xmlns:a="http://schemas.openxmlformats.org/drawingml/2006/main">
              <a:ext uri="{FF2B5EF4-FFF2-40B4-BE49-F238E27FC236}">
                <a16:creationId xmlns:a16="http://schemas.microsoft.com/office/drawing/2014/main" id="{386638FC-254A-43D0-B90A-2E4CDBA9C057}"/>
              </a:ext>
            </a:extLst>
          </p:cNvPr>
          <p:cNvSpPr>
            <a:spLocks xmlns:a="http://schemas.openxmlformats.org/drawingml/2006/main" noGrp="1"/>
          </p:cNvSpPr>
          <p:nvPr/>
        </p:nvSpPr>
        <p:spPr>
          <a:xfrm xmlns:a="http://schemas.openxmlformats.org/drawingml/2006/main">
            <a:off x="6267450" y="3429000"/>
            <a:ext cx="19621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A$150,000</a:t>
            </a:r>
          </a:p>
        </p:txBody>
      </p:sp>
      <p:sp>
        <p:nvSpPr>
          <p:cNvPr id="32" name="">
            <a:extLst xmlns:a="http://schemas.openxmlformats.org/drawingml/2006/main">
              <a:ext uri="{FF2B5EF4-FFF2-40B4-BE49-F238E27FC236}">
                <a16:creationId xmlns:a16="http://schemas.microsoft.com/office/drawing/2014/main" id="{BA39807E-FBE2-45AB-83DF-72108D77F75F}"/>
              </a:ext>
            </a:extLst>
          </p:cNvPr>
          <p:cNvSpPr>
            <a:spLocks xmlns:a="http://schemas.openxmlformats.org/drawingml/2006/main" noGrp="1"/>
          </p:cNvSpPr>
          <p:nvPr/>
        </p:nvSpPr>
        <p:spPr>
          <a:xfrm xmlns:a="http://schemas.openxmlformats.org/drawingml/2006/main">
            <a:off x="8343900" y="329565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3" name="">
            <a:extLst xmlns:a="http://schemas.openxmlformats.org/drawingml/2006/main">
              <a:ext uri="{FF2B5EF4-FFF2-40B4-BE49-F238E27FC236}">
                <a16:creationId xmlns:a16="http://schemas.microsoft.com/office/drawing/2014/main" id="{A978341D-8B05-4381-AA9F-FF462A715C6E}"/>
              </a:ext>
            </a:extLst>
          </p:cNvPr>
          <p:cNvSpPr>
            <a:spLocks xmlns:a="http://schemas.openxmlformats.org/drawingml/2006/main" noGrp="1"/>
          </p:cNvSpPr>
          <p:nvPr/>
        </p:nvSpPr>
        <p:spPr>
          <a:xfrm xmlns:a="http://schemas.openxmlformats.org/drawingml/2006/main">
            <a:off x="8458200" y="342900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A$1,500</a:t>
            </a:r>
          </a:p>
        </p:txBody>
      </p:sp>
      <p:sp>
        <p:nvSpPr>
          <p:cNvPr id="34" name="">
            <a:extLst xmlns:a="http://schemas.openxmlformats.org/drawingml/2006/main">
              <a:ext uri="{FF2B5EF4-FFF2-40B4-BE49-F238E27FC236}">
                <a16:creationId xmlns:a16="http://schemas.microsoft.com/office/drawing/2014/main" id="{1B052017-077D-46F7-A79F-B7FB0A0D5270}"/>
              </a:ext>
            </a:extLst>
          </p:cNvPr>
          <p:cNvSpPr>
            <a:spLocks xmlns:a="http://schemas.openxmlformats.org/drawingml/2006/main" noGrp="1"/>
          </p:cNvSpPr>
          <p:nvPr/>
        </p:nvSpPr>
        <p:spPr>
          <a:xfrm xmlns:a="http://schemas.openxmlformats.org/drawingml/2006/main">
            <a:off x="9582150" y="329565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5" name="">
            <a:extLst xmlns:a="http://schemas.openxmlformats.org/drawingml/2006/main">
              <a:ext uri="{FF2B5EF4-FFF2-40B4-BE49-F238E27FC236}">
                <a16:creationId xmlns:a16="http://schemas.microsoft.com/office/drawing/2014/main" id="{50F611A6-F769-416D-9986-EABB94521CF4}"/>
              </a:ext>
            </a:extLst>
          </p:cNvPr>
          <p:cNvSpPr>
            <a:spLocks xmlns:a="http://schemas.openxmlformats.org/drawingml/2006/main" noGrp="1"/>
          </p:cNvSpPr>
          <p:nvPr/>
        </p:nvSpPr>
        <p:spPr>
          <a:xfrm xmlns:a="http://schemas.openxmlformats.org/drawingml/2006/main">
            <a:off x="9696450" y="342900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A$3,000</a:t>
            </a:r>
          </a:p>
        </p:txBody>
      </p:sp>
      <p:sp>
        <p:nvSpPr>
          <p:cNvPr id="36" name="">
            <a:extLst xmlns:a="http://schemas.openxmlformats.org/drawingml/2006/main">
              <a:ext uri="{FF2B5EF4-FFF2-40B4-BE49-F238E27FC236}">
                <a16:creationId xmlns:a16="http://schemas.microsoft.com/office/drawing/2014/main" id="{57F4E3A6-27F6-466C-8068-D663993E99BE}"/>
              </a:ext>
            </a:extLst>
          </p:cNvPr>
          <p:cNvSpPr>
            <a:spLocks xmlns:a="http://schemas.openxmlformats.org/drawingml/2006/main" noGrp="1"/>
          </p:cNvSpPr>
          <p:nvPr/>
        </p:nvSpPr>
        <p:spPr>
          <a:xfrm xmlns:a="http://schemas.openxmlformats.org/drawingml/2006/main">
            <a:off x="10820400" y="329565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7" name="">
            <a:extLst xmlns:a="http://schemas.openxmlformats.org/drawingml/2006/main">
              <a:ext uri="{FF2B5EF4-FFF2-40B4-BE49-F238E27FC236}">
                <a16:creationId xmlns:a16="http://schemas.microsoft.com/office/drawing/2014/main" id="{D40B9CF2-7E73-4278-AE3C-A4D31EDB3F2D}"/>
              </a:ext>
            </a:extLst>
          </p:cNvPr>
          <p:cNvSpPr>
            <a:spLocks xmlns:a="http://schemas.openxmlformats.org/drawingml/2006/main" noGrp="1"/>
          </p:cNvSpPr>
          <p:nvPr/>
        </p:nvSpPr>
        <p:spPr>
          <a:xfrm xmlns:a="http://schemas.openxmlformats.org/drawingml/2006/main">
            <a:off x="10934700" y="342900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A$4,500</a:t>
            </a:r>
          </a:p>
        </p:txBody>
      </p:sp>
      <p:sp>
        <p:nvSpPr>
          <p:cNvPr id="38" name="">
            <a:extLst xmlns:a="http://schemas.openxmlformats.org/drawingml/2006/main">
              <a:ext uri="{FF2B5EF4-FFF2-40B4-BE49-F238E27FC236}">
                <a16:creationId xmlns:a16="http://schemas.microsoft.com/office/drawing/2014/main" id="{CFBC9BFA-8AF6-4157-B0E7-67016BCC3821}"/>
              </a:ext>
            </a:extLst>
          </p:cNvPr>
          <p:cNvSpPr>
            <a:spLocks xmlns:a="http://schemas.openxmlformats.org/drawingml/2006/main" noGrp="1"/>
          </p:cNvSpPr>
          <p:nvPr/>
        </p:nvSpPr>
        <p:spPr>
          <a:xfrm xmlns:a="http://schemas.openxmlformats.org/drawingml/2006/main">
            <a:off x="6153150" y="3733800"/>
            <a:ext cx="21907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9" name="">
            <a:extLst xmlns:a="http://schemas.openxmlformats.org/drawingml/2006/main">
              <a:ext uri="{FF2B5EF4-FFF2-40B4-BE49-F238E27FC236}">
                <a16:creationId xmlns:a16="http://schemas.microsoft.com/office/drawing/2014/main" id="{23A6F54E-2944-4BCE-89BD-005BCA775E22}"/>
              </a:ext>
            </a:extLst>
          </p:cNvPr>
          <p:cNvSpPr>
            <a:spLocks xmlns:a="http://schemas.openxmlformats.org/drawingml/2006/main" noGrp="1"/>
          </p:cNvSpPr>
          <p:nvPr/>
        </p:nvSpPr>
        <p:spPr>
          <a:xfrm xmlns:a="http://schemas.openxmlformats.org/drawingml/2006/main">
            <a:off x="6153150" y="3733800"/>
            <a:ext cx="47625" cy="43815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40" name="">
            <a:extLst xmlns:a="http://schemas.openxmlformats.org/drawingml/2006/main">
              <a:ext uri="{FF2B5EF4-FFF2-40B4-BE49-F238E27FC236}">
                <a16:creationId xmlns:a16="http://schemas.microsoft.com/office/drawing/2014/main" id="{088602B5-0A98-411C-A630-7B8A74419ECC}"/>
              </a:ext>
            </a:extLst>
          </p:cNvPr>
          <p:cNvSpPr>
            <a:spLocks xmlns:a="http://schemas.openxmlformats.org/drawingml/2006/main" noGrp="1"/>
          </p:cNvSpPr>
          <p:nvPr/>
        </p:nvSpPr>
        <p:spPr>
          <a:xfrm xmlns:a="http://schemas.openxmlformats.org/drawingml/2006/main">
            <a:off x="6267450" y="3867150"/>
            <a:ext cx="19621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A$300,000</a:t>
            </a:r>
          </a:p>
        </p:txBody>
      </p:sp>
      <p:sp>
        <p:nvSpPr>
          <p:cNvPr id="41" name="">
            <a:extLst xmlns:a="http://schemas.openxmlformats.org/drawingml/2006/main">
              <a:ext uri="{FF2B5EF4-FFF2-40B4-BE49-F238E27FC236}">
                <a16:creationId xmlns:a16="http://schemas.microsoft.com/office/drawing/2014/main" id="{C88B3D0D-AB14-4A6D-B3C4-E45584B6D749}"/>
              </a:ext>
            </a:extLst>
          </p:cNvPr>
          <p:cNvSpPr>
            <a:spLocks xmlns:a="http://schemas.openxmlformats.org/drawingml/2006/main" noGrp="1"/>
          </p:cNvSpPr>
          <p:nvPr/>
        </p:nvSpPr>
        <p:spPr>
          <a:xfrm xmlns:a="http://schemas.openxmlformats.org/drawingml/2006/main">
            <a:off x="8343900" y="373380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2" name="">
            <a:extLst xmlns:a="http://schemas.openxmlformats.org/drawingml/2006/main">
              <a:ext uri="{FF2B5EF4-FFF2-40B4-BE49-F238E27FC236}">
                <a16:creationId xmlns:a16="http://schemas.microsoft.com/office/drawing/2014/main" id="{382C49F0-1A0E-4F5C-8B46-5E807491F02E}"/>
              </a:ext>
            </a:extLst>
          </p:cNvPr>
          <p:cNvSpPr>
            <a:spLocks xmlns:a="http://schemas.openxmlformats.org/drawingml/2006/main" noGrp="1"/>
          </p:cNvSpPr>
          <p:nvPr/>
        </p:nvSpPr>
        <p:spPr>
          <a:xfrm xmlns:a="http://schemas.openxmlformats.org/drawingml/2006/main">
            <a:off x="8458200" y="386715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A$3,000</a:t>
            </a:r>
          </a:p>
        </p:txBody>
      </p:sp>
      <p:sp>
        <p:nvSpPr>
          <p:cNvPr id="43" name="">
            <a:extLst xmlns:a="http://schemas.openxmlformats.org/drawingml/2006/main">
              <a:ext uri="{FF2B5EF4-FFF2-40B4-BE49-F238E27FC236}">
                <a16:creationId xmlns:a16="http://schemas.microsoft.com/office/drawing/2014/main" id="{38DB9514-C262-41AC-B97D-76530BE97911}"/>
              </a:ext>
            </a:extLst>
          </p:cNvPr>
          <p:cNvSpPr>
            <a:spLocks xmlns:a="http://schemas.openxmlformats.org/drawingml/2006/main" noGrp="1"/>
          </p:cNvSpPr>
          <p:nvPr/>
        </p:nvSpPr>
        <p:spPr>
          <a:xfrm xmlns:a="http://schemas.openxmlformats.org/drawingml/2006/main">
            <a:off x="9582150" y="373380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4" name="">
            <a:extLst xmlns:a="http://schemas.openxmlformats.org/drawingml/2006/main">
              <a:ext uri="{FF2B5EF4-FFF2-40B4-BE49-F238E27FC236}">
                <a16:creationId xmlns:a16="http://schemas.microsoft.com/office/drawing/2014/main" id="{82C9A24B-EA5C-4BD6-818D-2E2E784C2B48}"/>
              </a:ext>
            </a:extLst>
          </p:cNvPr>
          <p:cNvSpPr>
            <a:spLocks xmlns:a="http://schemas.openxmlformats.org/drawingml/2006/main" noGrp="1"/>
          </p:cNvSpPr>
          <p:nvPr/>
        </p:nvSpPr>
        <p:spPr>
          <a:xfrm xmlns:a="http://schemas.openxmlformats.org/drawingml/2006/main">
            <a:off x="9696450" y="386715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A$6,000</a:t>
            </a:r>
          </a:p>
        </p:txBody>
      </p:sp>
      <p:sp>
        <p:nvSpPr>
          <p:cNvPr id="45" name="">
            <a:extLst xmlns:a="http://schemas.openxmlformats.org/drawingml/2006/main">
              <a:ext uri="{FF2B5EF4-FFF2-40B4-BE49-F238E27FC236}">
                <a16:creationId xmlns:a16="http://schemas.microsoft.com/office/drawing/2014/main" id="{5EDA03C3-5D38-41D0-9268-168E4757CA4D}"/>
              </a:ext>
            </a:extLst>
          </p:cNvPr>
          <p:cNvSpPr>
            <a:spLocks xmlns:a="http://schemas.openxmlformats.org/drawingml/2006/main" noGrp="1"/>
          </p:cNvSpPr>
          <p:nvPr/>
        </p:nvSpPr>
        <p:spPr>
          <a:xfrm xmlns:a="http://schemas.openxmlformats.org/drawingml/2006/main">
            <a:off x="10820400" y="373380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6" name="">
            <a:extLst xmlns:a="http://schemas.openxmlformats.org/drawingml/2006/main">
              <a:ext uri="{FF2B5EF4-FFF2-40B4-BE49-F238E27FC236}">
                <a16:creationId xmlns:a16="http://schemas.microsoft.com/office/drawing/2014/main" id="{A4B38E5E-0451-4C1D-8E29-68E6D72F0151}"/>
              </a:ext>
            </a:extLst>
          </p:cNvPr>
          <p:cNvSpPr>
            <a:spLocks xmlns:a="http://schemas.openxmlformats.org/drawingml/2006/main" noGrp="1"/>
          </p:cNvSpPr>
          <p:nvPr/>
        </p:nvSpPr>
        <p:spPr>
          <a:xfrm xmlns:a="http://schemas.openxmlformats.org/drawingml/2006/main">
            <a:off x="10934700" y="386715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A$9,000</a:t>
            </a:r>
          </a:p>
        </p:txBody>
      </p:sp>
      <p:sp>
        <p:nvSpPr>
          <p:cNvPr id="47" name="">
            <a:extLst xmlns:a="http://schemas.openxmlformats.org/drawingml/2006/main">
              <a:ext uri="{FF2B5EF4-FFF2-40B4-BE49-F238E27FC236}">
                <a16:creationId xmlns:a16="http://schemas.microsoft.com/office/drawing/2014/main" id="{ADDE8ED6-76F5-48C5-AFF5-94A2D0770E3E}"/>
              </a:ext>
            </a:extLst>
          </p:cNvPr>
          <p:cNvSpPr>
            <a:spLocks xmlns:a="http://schemas.openxmlformats.org/drawingml/2006/main" noGrp="1"/>
          </p:cNvSpPr>
          <p:nvPr/>
        </p:nvSpPr>
        <p:spPr>
          <a:xfrm xmlns:a="http://schemas.openxmlformats.org/drawingml/2006/main">
            <a:off x="6153150" y="4171950"/>
            <a:ext cx="21907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8" name="">
            <a:extLst xmlns:a="http://schemas.openxmlformats.org/drawingml/2006/main">
              <a:ext uri="{FF2B5EF4-FFF2-40B4-BE49-F238E27FC236}">
                <a16:creationId xmlns:a16="http://schemas.microsoft.com/office/drawing/2014/main" id="{207F8C08-F444-4A5A-89C2-84F6EF0CDE95}"/>
              </a:ext>
            </a:extLst>
          </p:cNvPr>
          <p:cNvSpPr>
            <a:spLocks xmlns:a="http://schemas.openxmlformats.org/drawingml/2006/main" noGrp="1"/>
          </p:cNvSpPr>
          <p:nvPr/>
        </p:nvSpPr>
        <p:spPr>
          <a:xfrm xmlns:a="http://schemas.openxmlformats.org/drawingml/2006/main">
            <a:off x="6153150" y="4171950"/>
            <a:ext cx="47625" cy="43815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49" name="">
            <a:extLst xmlns:a="http://schemas.openxmlformats.org/drawingml/2006/main">
              <a:ext uri="{FF2B5EF4-FFF2-40B4-BE49-F238E27FC236}">
                <a16:creationId xmlns:a16="http://schemas.microsoft.com/office/drawing/2014/main" id="{01DB5D9E-3657-418F-94E3-65FE10B954C6}"/>
              </a:ext>
            </a:extLst>
          </p:cNvPr>
          <p:cNvSpPr>
            <a:spLocks xmlns:a="http://schemas.openxmlformats.org/drawingml/2006/main" noGrp="1"/>
          </p:cNvSpPr>
          <p:nvPr/>
        </p:nvSpPr>
        <p:spPr>
          <a:xfrm xmlns:a="http://schemas.openxmlformats.org/drawingml/2006/main">
            <a:off x="6267450" y="4305300"/>
            <a:ext cx="19621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A$500,000</a:t>
            </a:r>
          </a:p>
        </p:txBody>
      </p:sp>
      <p:sp>
        <p:nvSpPr>
          <p:cNvPr id="50" name="">
            <a:extLst xmlns:a="http://schemas.openxmlformats.org/drawingml/2006/main">
              <a:ext uri="{FF2B5EF4-FFF2-40B4-BE49-F238E27FC236}">
                <a16:creationId xmlns:a16="http://schemas.microsoft.com/office/drawing/2014/main" id="{20889525-A6F8-41B1-8CBD-0C7DF5488720}"/>
              </a:ext>
            </a:extLst>
          </p:cNvPr>
          <p:cNvSpPr>
            <a:spLocks xmlns:a="http://schemas.openxmlformats.org/drawingml/2006/main" noGrp="1"/>
          </p:cNvSpPr>
          <p:nvPr/>
        </p:nvSpPr>
        <p:spPr>
          <a:xfrm xmlns:a="http://schemas.openxmlformats.org/drawingml/2006/main">
            <a:off x="8343900" y="417195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1" name="">
            <a:extLst xmlns:a="http://schemas.openxmlformats.org/drawingml/2006/main">
              <a:ext uri="{FF2B5EF4-FFF2-40B4-BE49-F238E27FC236}">
                <a16:creationId xmlns:a16="http://schemas.microsoft.com/office/drawing/2014/main" id="{7F1C4142-0E9F-4857-BE97-00593C563360}"/>
              </a:ext>
            </a:extLst>
          </p:cNvPr>
          <p:cNvSpPr>
            <a:spLocks xmlns:a="http://schemas.openxmlformats.org/drawingml/2006/main" noGrp="1"/>
          </p:cNvSpPr>
          <p:nvPr/>
        </p:nvSpPr>
        <p:spPr>
          <a:xfrm xmlns:a="http://schemas.openxmlformats.org/drawingml/2006/main">
            <a:off x="8458200" y="430530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A$5,000</a:t>
            </a:r>
          </a:p>
        </p:txBody>
      </p:sp>
      <p:sp>
        <p:nvSpPr>
          <p:cNvPr id="52" name="">
            <a:extLst xmlns:a="http://schemas.openxmlformats.org/drawingml/2006/main">
              <a:ext uri="{FF2B5EF4-FFF2-40B4-BE49-F238E27FC236}">
                <a16:creationId xmlns:a16="http://schemas.microsoft.com/office/drawing/2014/main" id="{A877A0ED-D6EF-40EF-BBE7-4FE027C0098E}"/>
              </a:ext>
            </a:extLst>
          </p:cNvPr>
          <p:cNvSpPr>
            <a:spLocks xmlns:a="http://schemas.openxmlformats.org/drawingml/2006/main" noGrp="1"/>
          </p:cNvSpPr>
          <p:nvPr/>
        </p:nvSpPr>
        <p:spPr>
          <a:xfrm xmlns:a="http://schemas.openxmlformats.org/drawingml/2006/main">
            <a:off x="9582150" y="417195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3" name="">
            <a:extLst xmlns:a="http://schemas.openxmlformats.org/drawingml/2006/main">
              <a:ext uri="{FF2B5EF4-FFF2-40B4-BE49-F238E27FC236}">
                <a16:creationId xmlns:a16="http://schemas.microsoft.com/office/drawing/2014/main" id="{D1F9CAEA-92D8-4AAB-8BCB-44A8F1F5DA86}"/>
              </a:ext>
            </a:extLst>
          </p:cNvPr>
          <p:cNvSpPr>
            <a:spLocks xmlns:a="http://schemas.openxmlformats.org/drawingml/2006/main" noGrp="1"/>
          </p:cNvSpPr>
          <p:nvPr/>
        </p:nvSpPr>
        <p:spPr>
          <a:xfrm xmlns:a="http://schemas.openxmlformats.org/drawingml/2006/main">
            <a:off x="9696450" y="430530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A$10,000</a:t>
            </a:r>
          </a:p>
        </p:txBody>
      </p:sp>
      <p:sp>
        <p:nvSpPr>
          <p:cNvPr id="54" name="">
            <a:extLst xmlns:a="http://schemas.openxmlformats.org/drawingml/2006/main">
              <a:ext uri="{FF2B5EF4-FFF2-40B4-BE49-F238E27FC236}">
                <a16:creationId xmlns:a16="http://schemas.microsoft.com/office/drawing/2014/main" id="{7996F746-FDB1-4913-93B4-BE67D4B748BF}"/>
              </a:ext>
            </a:extLst>
          </p:cNvPr>
          <p:cNvSpPr>
            <a:spLocks xmlns:a="http://schemas.openxmlformats.org/drawingml/2006/main" noGrp="1"/>
          </p:cNvSpPr>
          <p:nvPr/>
        </p:nvSpPr>
        <p:spPr>
          <a:xfrm xmlns:a="http://schemas.openxmlformats.org/drawingml/2006/main">
            <a:off x="10820400" y="4171950"/>
            <a:ext cx="1238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5" name="">
            <a:extLst xmlns:a="http://schemas.openxmlformats.org/drawingml/2006/main">
              <a:ext uri="{FF2B5EF4-FFF2-40B4-BE49-F238E27FC236}">
                <a16:creationId xmlns:a16="http://schemas.microsoft.com/office/drawing/2014/main" id="{3E82BDD5-CC5E-4AF1-89B9-1462B4B40BEB}"/>
              </a:ext>
            </a:extLst>
          </p:cNvPr>
          <p:cNvSpPr>
            <a:spLocks xmlns:a="http://schemas.openxmlformats.org/drawingml/2006/main" noGrp="1"/>
          </p:cNvSpPr>
          <p:nvPr/>
        </p:nvSpPr>
        <p:spPr>
          <a:xfrm xmlns:a="http://schemas.openxmlformats.org/drawingml/2006/main">
            <a:off x="10934700" y="4305300"/>
            <a:ext cx="1009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A$15,000</a:t>
            </a:r>
          </a:p>
        </p:txBody>
      </p:sp>
      <p:sp>
        <p:nvSpPr>
          <p:cNvPr id="56" name="">
            <a:extLst xmlns:a="http://schemas.openxmlformats.org/drawingml/2006/main">
              <a:ext uri="{FF2B5EF4-FFF2-40B4-BE49-F238E27FC236}">
                <a16:creationId xmlns:a16="http://schemas.microsoft.com/office/drawing/2014/main" id="{3615E410-7814-4BAA-AA9C-BE3DC41C05B4}"/>
              </a:ext>
            </a:extLst>
          </p:cNvPr>
          <p:cNvSpPr>
            <a:spLocks xmlns:a="http://schemas.openxmlformats.org/drawingml/2006/main" noGrp="1"/>
          </p:cNvSpPr>
          <p:nvPr/>
        </p:nvSpPr>
        <p:spPr>
          <a:xfrm xmlns:a="http://schemas.openxmlformats.org/drawingml/2006/main">
            <a:off x="1695450" y="5410200"/>
            <a:ext cx="8801100" cy="552450"/>
          </a:xfrm>
          <a:prstGeom xmlns:a="http://schemas.openxmlformats.org/drawingml/2006/main" prst="rect">
            <a:avLst/>
          </a:prstGeom>
          <a:solidFill xmlns:a="http://schemas.openxmlformats.org/drawingml/2006/main">
            <a:srgbClr val="0E2427"/>
          </a:solidFill>
          <a:ln xmlns:a="http://schemas.openxmlformats.org/drawingml/2006/main" w="9525">
            <a:solidFill>
              <a:srgbClr val="1E555B"/>
            </a:solidFill>
          </a:ln>
        </p:spPr>
      </p:sp>
      <p:sp>
        <p:nvSpPr>
          <p:cNvPr id="57" name="">
            <a:extLst xmlns:a="http://schemas.openxmlformats.org/drawingml/2006/main">
              <a:ext uri="{FF2B5EF4-FFF2-40B4-BE49-F238E27FC236}">
                <a16:creationId xmlns:a16="http://schemas.microsoft.com/office/drawing/2014/main" id="{070DDC3C-94D5-48BD-8815-49C82BE83D68}"/>
              </a:ext>
            </a:extLst>
          </p:cNvPr>
          <p:cNvSpPr>
            <a:spLocks xmlns:a="http://schemas.openxmlformats.org/drawingml/2006/main" noGrp="1"/>
          </p:cNvSpPr>
          <p:nvPr/>
        </p:nvSpPr>
        <p:spPr>
          <a:xfrm xmlns:a="http://schemas.openxmlformats.org/drawingml/2006/main">
            <a:off x="1943100" y="5562600"/>
            <a:ext cx="83248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275" b="1">
                <a:solidFill>
                  <a:srgbClr val="17C7CF"/>
                </a:solidFill>
                <a:latin typeface="Aptos Display"/>
                <a:ea typeface="Aptos Display"/>
                <a:cs typeface="Aptos Display"/>
              </a:defRPr>
            </a:pPr>
            <a:r>
              <a:rPr sz="1275" b="1">
                <a:solidFill>
                  <a:srgbClr val="17C7CF"/>
                </a:solidFill>
                <a:latin typeface="Aptos Display"/>
                <a:ea typeface="Aptos Display"/>
                <a:cs typeface="Aptos Display"/>
              </a:rPr>
              <a:t>Finance takeaway: even a 1% improvement can be meaningful when the hotel runs enough event beverage volume.</a:t>
            </a:r>
          </a:p>
        </p:txBody>
      </p:sp>
    </p:spTree>
    <p:extLst>
      <p:ext uri="{BB962C8B-B14F-4D97-AF65-F5344CB8AC3E}">
        <p14:creationId xmlns:p14="http://schemas.microsoft.com/office/powerpoint/2010/main" val="1800167633"/>
      </p:ext>
    </p:extLst>
  </p:cSld>
</p:sld>
</file>

<file path=ppt/slides/slide7.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701B0A22-76EE-4196-B5E1-BA33EF5F046B}"/>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2C49D94F-0C78-4009-92D1-22BA0C6F9FEB}"/>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01AE0B3A-6491-4477-B908-928D72BBBA5F}"/>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DB66023E-F018-4CC1-A87C-CDF2E3F85D47}"/>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2A5FFD52-D716-4887-A4B8-4217143D8F16}"/>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07</a:t>
            </a:r>
          </a:p>
        </p:txBody>
      </p:sp>
      <p:sp>
        <p:nvSpPr>
          <p:cNvPr id="6" name="">
            <a:extLst xmlns:a="http://schemas.openxmlformats.org/drawingml/2006/main">
              <a:ext uri="{FF2B5EF4-FFF2-40B4-BE49-F238E27FC236}">
                <a16:creationId xmlns:a16="http://schemas.microsoft.com/office/drawing/2014/main" id="{F9B1020D-A038-4074-B7A3-2C70BE26C847}"/>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A3F12520-0A23-485C-92C8-52BF508B7483}"/>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WHAT FINANCE RECEIVES</a:t>
            </a:r>
          </a:p>
        </p:txBody>
      </p:sp>
      <p:sp>
        <p:nvSpPr>
          <p:cNvPr id="8" name="">
            <a:extLst xmlns:a="http://schemas.openxmlformats.org/drawingml/2006/main">
              <a:ext uri="{FF2B5EF4-FFF2-40B4-BE49-F238E27FC236}">
                <a16:creationId xmlns:a16="http://schemas.microsoft.com/office/drawing/2014/main" id="{A0DB30CE-E65D-4E01-B2A9-C11F8B7662FF}"/>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The process ends in a repeatable pack, not a collection of messages.</a:t>
            </a:r>
          </a:p>
        </p:txBody>
      </p:sp>
      <p:sp>
        <p:nvSpPr>
          <p:cNvPr id="9" name="">
            <a:extLst xmlns:a="http://schemas.openxmlformats.org/drawingml/2006/main">
              <a:ext uri="{FF2B5EF4-FFF2-40B4-BE49-F238E27FC236}">
                <a16:creationId xmlns:a16="http://schemas.microsoft.com/office/drawing/2014/main" id="{871D24FD-B916-4F77-B918-D70115240CBD}"/>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Finance can align with managers on the same export surfaces every month: revenue, event records, stock, purchasing, access, audit, and compliance.</a:t>
            </a:r>
          </a:p>
        </p:txBody>
      </p:sp>
      <p:sp>
        <p:nvSpPr>
          <p:cNvPr id="10" name="">
            <a:extLst xmlns:a="http://schemas.openxmlformats.org/drawingml/2006/main">
              <a:ext uri="{FF2B5EF4-FFF2-40B4-BE49-F238E27FC236}">
                <a16:creationId xmlns:a16="http://schemas.microsoft.com/office/drawing/2014/main" id="{002CFB36-4AB9-41F5-838D-E72ACFEC2EF3}"/>
              </a:ext>
            </a:extLst>
          </p:cNvPr>
          <p:cNvSpPr>
            <a:spLocks xmlns:a="http://schemas.openxmlformats.org/drawingml/2006/main" noGrp="1"/>
          </p:cNvSpPr>
          <p:nvPr/>
        </p:nvSpPr>
        <p:spPr>
          <a:xfrm xmlns:a="http://schemas.openxmlformats.org/drawingml/2006/main">
            <a:off x="609600" y="2628900"/>
            <a:ext cx="4286250" cy="270510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11" name=""/>
          <p:cNvPicPr>
            <a:picLocks xmlns:a="http://schemas.openxmlformats.org/drawingml/2006/main" noChangeAspect="1"/>
          </p:cNvPicPr>
          <p:nvPr/>
        </p:nvPicPr>
        <p:blipFill>
          <a:blip xmlns:r="http://schemas.openxmlformats.org/officeDocument/2006/relationships" xmlns:a="http://schemas.openxmlformats.org/drawingml/2006/main" r:embed="R2f94727463e349dc"/>
          <a:stretch xmlns:a="http://schemas.openxmlformats.org/drawingml/2006/main"/>
        </p:blipFill>
        <p:spPr>
          <a:xfrm xmlns:a="http://schemas.openxmlformats.org/drawingml/2006/main">
            <a:off x="1369501" y="2705100"/>
            <a:ext cx="2766447" cy="2266950"/>
          </a:xfrm>
          <a:prstGeom xmlns:a="http://schemas.openxmlformats.org/drawingml/2006/main" prst="rect">
            <a:avLst/>
          </a:prstGeom>
        </p:spPr>
      </p:pic>
      <p:sp>
        <p:nvSpPr>
          <p:cNvPr id="12" name="">
            <a:extLst xmlns:a="http://schemas.openxmlformats.org/drawingml/2006/main">
              <a:ext uri="{FF2B5EF4-FFF2-40B4-BE49-F238E27FC236}">
                <a16:creationId xmlns:a16="http://schemas.microsoft.com/office/drawing/2014/main" id="{FBE112AE-C768-4C65-A8EF-5372CA548CD0}"/>
              </a:ext>
            </a:extLst>
          </p:cNvPr>
          <p:cNvSpPr>
            <a:spLocks xmlns:a="http://schemas.openxmlformats.org/drawingml/2006/main" noGrp="1"/>
          </p:cNvSpPr>
          <p:nvPr/>
        </p:nvSpPr>
        <p:spPr>
          <a:xfrm xmlns:a="http://schemas.openxmlformats.org/drawingml/2006/main">
            <a:off x="609600" y="5010150"/>
            <a:ext cx="428625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FF71958F-0788-4411-BDD8-37AFE09C8E65}"/>
              </a:ext>
            </a:extLst>
          </p:cNvPr>
          <p:cNvSpPr>
            <a:spLocks xmlns:a="http://schemas.openxmlformats.org/drawingml/2006/main" noGrp="1"/>
          </p:cNvSpPr>
          <p:nvPr/>
        </p:nvSpPr>
        <p:spPr>
          <a:xfrm xmlns:a="http://schemas.openxmlformats.org/drawingml/2006/main">
            <a:off x="742950" y="5095875"/>
            <a:ext cx="40195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Data Export: finance, inventory, purchasing, access, audit, compliance</a:t>
            </a:r>
          </a:p>
        </p:txBody>
      </p:sp>
      <p:sp>
        <p:nvSpPr>
          <p:cNvPr id="14" name="">
            <a:extLst xmlns:a="http://schemas.openxmlformats.org/drawingml/2006/main">
              <a:ext uri="{FF2B5EF4-FFF2-40B4-BE49-F238E27FC236}">
                <a16:creationId xmlns:a16="http://schemas.microsoft.com/office/drawing/2014/main" id="{DE4028C7-E247-46DD-8B23-9B8011084952}"/>
              </a:ext>
            </a:extLst>
          </p:cNvPr>
          <p:cNvSpPr>
            <a:spLocks xmlns:a="http://schemas.openxmlformats.org/drawingml/2006/main" noGrp="1"/>
          </p:cNvSpPr>
          <p:nvPr/>
        </p:nvSpPr>
        <p:spPr>
          <a:xfrm xmlns:a="http://schemas.openxmlformats.org/drawingml/2006/main">
            <a:off x="5295900" y="2628900"/>
            <a:ext cx="2800350" cy="270510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15" name=""/>
          <p:cNvPicPr>
            <a:picLocks xmlns:a="http://schemas.openxmlformats.org/drawingml/2006/main" noChangeAspect="1"/>
          </p:cNvPicPr>
          <p:nvPr/>
        </p:nvPicPr>
        <p:blipFill>
          <a:blip xmlns:r="http://schemas.openxmlformats.org/officeDocument/2006/relationships" xmlns:a="http://schemas.openxmlformats.org/drawingml/2006/main" r:embed="R1f577d4f6a8c4ffe"/>
          <a:stretch xmlns:a="http://schemas.openxmlformats.org/drawingml/2006/main"/>
        </p:blipFill>
        <p:spPr>
          <a:xfrm xmlns:a="http://schemas.openxmlformats.org/drawingml/2006/main">
            <a:off x="5372100" y="2753651"/>
            <a:ext cx="2647950" cy="2169848"/>
          </a:xfrm>
          <a:prstGeom xmlns:a="http://schemas.openxmlformats.org/drawingml/2006/main" prst="rect">
            <a:avLst/>
          </a:prstGeom>
        </p:spPr>
      </p:pic>
      <p:sp>
        <p:nvSpPr>
          <p:cNvPr id="16" name="">
            <a:extLst xmlns:a="http://schemas.openxmlformats.org/drawingml/2006/main">
              <a:ext uri="{FF2B5EF4-FFF2-40B4-BE49-F238E27FC236}">
                <a16:creationId xmlns:a16="http://schemas.microsoft.com/office/drawing/2014/main" id="{DC1C439C-3D34-4A75-AB6C-C503D89F858F}"/>
              </a:ext>
            </a:extLst>
          </p:cNvPr>
          <p:cNvSpPr>
            <a:spLocks xmlns:a="http://schemas.openxmlformats.org/drawingml/2006/main" noGrp="1"/>
          </p:cNvSpPr>
          <p:nvPr/>
        </p:nvSpPr>
        <p:spPr>
          <a:xfrm xmlns:a="http://schemas.openxmlformats.org/drawingml/2006/main">
            <a:off x="5295900" y="5010150"/>
            <a:ext cx="280035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1AA9450F-CB15-4565-AAC5-C96CAB08363B}"/>
              </a:ext>
            </a:extLst>
          </p:cNvPr>
          <p:cNvSpPr>
            <a:spLocks xmlns:a="http://schemas.openxmlformats.org/drawingml/2006/main" noGrp="1"/>
          </p:cNvSpPr>
          <p:nvPr/>
        </p:nvSpPr>
        <p:spPr>
          <a:xfrm xmlns:a="http://schemas.openxmlformats.org/drawingml/2006/main">
            <a:off x="5429250" y="5095875"/>
            <a:ext cx="2533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Audit Log</a:t>
            </a:r>
          </a:p>
        </p:txBody>
      </p:sp>
      <p:sp>
        <p:nvSpPr>
          <p:cNvPr id="18" name="">
            <a:extLst xmlns:a="http://schemas.openxmlformats.org/drawingml/2006/main">
              <a:ext uri="{FF2B5EF4-FFF2-40B4-BE49-F238E27FC236}">
                <a16:creationId xmlns:a16="http://schemas.microsoft.com/office/drawing/2014/main" id="{42474486-1B4C-49E1-BE03-BD70841F5E54}"/>
              </a:ext>
            </a:extLst>
          </p:cNvPr>
          <p:cNvSpPr>
            <a:spLocks xmlns:a="http://schemas.openxmlformats.org/drawingml/2006/main" noGrp="1"/>
          </p:cNvSpPr>
          <p:nvPr/>
        </p:nvSpPr>
        <p:spPr>
          <a:xfrm xmlns:a="http://schemas.openxmlformats.org/drawingml/2006/main">
            <a:off x="8477250" y="2628900"/>
            <a:ext cx="3048000" cy="2705100"/>
          </a:xfrm>
          <a:prstGeom xmlns:a="http://schemas.openxmlformats.org/drawingml/2006/main" prst="rect">
            <a:avLst/>
          </a:prstGeom>
          <a:solidFill xmlns:a="http://schemas.openxmlformats.org/drawingml/2006/main">
            <a:srgbClr val="111827"/>
          </a:solidFill>
          <a:ln xmlns:a="http://schemas.openxmlformats.org/drawingml/2006/main" w="9525">
            <a:solidFill>
              <a:srgbClr val="273443"/>
            </a:solidFill>
          </a:ln>
        </p:spPr>
      </p:sp>
      <p:sp>
        <p:nvSpPr>
          <p:cNvPr id="19" name="">
            <a:extLst xmlns:a="http://schemas.openxmlformats.org/drawingml/2006/main">
              <a:ext uri="{FF2B5EF4-FFF2-40B4-BE49-F238E27FC236}">
                <a16:creationId xmlns:a16="http://schemas.microsoft.com/office/drawing/2014/main" id="{72AA0DDE-CC00-4C9D-88A4-243EC24471EE}"/>
              </a:ext>
            </a:extLst>
          </p:cNvPr>
          <p:cNvSpPr>
            <a:spLocks xmlns:a="http://schemas.openxmlformats.org/drawingml/2006/main" noGrp="1"/>
          </p:cNvSpPr>
          <p:nvPr/>
        </p:nvSpPr>
        <p:spPr>
          <a:xfrm xmlns:a="http://schemas.openxmlformats.org/drawingml/2006/main">
            <a:off x="8724900" y="2895600"/>
            <a:ext cx="24765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650" b="1">
                <a:solidFill>
                  <a:srgbClr val="F8FAFC"/>
                </a:solidFill>
                <a:latin typeface="Aptos Display"/>
                <a:ea typeface="Aptos Display"/>
                <a:cs typeface="Aptos Display"/>
              </a:defRPr>
            </a:pPr>
            <a:r>
              <a:rPr sz="1650" b="1">
                <a:solidFill>
                  <a:srgbClr val="F8FAFC"/>
                </a:solidFill>
                <a:latin typeface="Aptos Display"/>
                <a:ea typeface="Aptos Display"/>
                <a:cs typeface="Aptos Display"/>
              </a:rPr>
              <a:t>Standard finance pack</a:t>
            </a:r>
          </a:p>
        </p:txBody>
      </p:sp>
      <p:sp>
        <p:nvSpPr>
          <p:cNvPr id="20" name="">
            <a:extLst xmlns:a="http://schemas.openxmlformats.org/drawingml/2006/main">
              <a:ext uri="{FF2B5EF4-FFF2-40B4-BE49-F238E27FC236}">
                <a16:creationId xmlns:a16="http://schemas.microsoft.com/office/drawing/2014/main" id="{BF14A7A4-19B8-4E7C-A632-182F29B7114F}"/>
              </a:ext>
            </a:extLst>
          </p:cNvPr>
          <p:cNvSpPr>
            <a:spLocks xmlns:a="http://schemas.openxmlformats.org/drawingml/2006/main" noGrp="1"/>
          </p:cNvSpPr>
          <p:nvPr/>
        </p:nvSpPr>
        <p:spPr>
          <a:xfrm xmlns:a="http://schemas.openxmlformats.org/drawingml/2006/main">
            <a:off x="8743950" y="34385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1" name="">
            <a:extLst xmlns:a="http://schemas.openxmlformats.org/drawingml/2006/main">
              <a:ext uri="{FF2B5EF4-FFF2-40B4-BE49-F238E27FC236}">
                <a16:creationId xmlns:a16="http://schemas.microsoft.com/office/drawing/2014/main" id="{8B63075E-1AF7-4C07-93E4-D106EAAA5E9A}"/>
              </a:ext>
            </a:extLst>
          </p:cNvPr>
          <p:cNvSpPr>
            <a:spLocks xmlns:a="http://schemas.openxmlformats.org/drawingml/2006/main" noGrp="1"/>
          </p:cNvSpPr>
          <p:nvPr/>
        </p:nvSpPr>
        <p:spPr>
          <a:xfrm xmlns:a="http://schemas.openxmlformats.org/drawingml/2006/main">
            <a:off x="8953500" y="3352800"/>
            <a:ext cx="22098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0">
                <a:solidFill>
                  <a:srgbClr val="CBD5E1"/>
                </a:solidFill>
                <a:latin typeface="Aptos"/>
                <a:ea typeface="Aptos"/>
                <a:cs typeface="Aptos"/>
              </a:defRPr>
            </a:pPr>
            <a:r>
              <a:rPr sz="1050" b="0">
                <a:solidFill>
                  <a:srgbClr val="CBD5E1"/>
                </a:solidFill>
                <a:latin typeface="Aptos"/>
                <a:ea typeface="Aptos"/>
                <a:cs typeface="Aptos"/>
              </a:rPr>
              <a:t>Event summaries and closed revenue</a:t>
            </a:r>
          </a:p>
        </p:txBody>
      </p:sp>
      <p:sp>
        <p:nvSpPr>
          <p:cNvPr id="22" name="">
            <a:extLst xmlns:a="http://schemas.openxmlformats.org/drawingml/2006/main">
              <a:ext uri="{FF2B5EF4-FFF2-40B4-BE49-F238E27FC236}">
                <a16:creationId xmlns:a16="http://schemas.microsoft.com/office/drawing/2014/main" id="{618E7796-C6F2-414B-A326-76A53BAB5BE2}"/>
              </a:ext>
            </a:extLst>
          </p:cNvPr>
          <p:cNvSpPr>
            <a:spLocks xmlns:a="http://schemas.openxmlformats.org/drawingml/2006/main" noGrp="1"/>
          </p:cNvSpPr>
          <p:nvPr/>
        </p:nvSpPr>
        <p:spPr>
          <a:xfrm xmlns:a="http://schemas.openxmlformats.org/drawingml/2006/main">
            <a:off x="8743950" y="376237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3" name="">
            <a:extLst xmlns:a="http://schemas.openxmlformats.org/drawingml/2006/main">
              <a:ext uri="{FF2B5EF4-FFF2-40B4-BE49-F238E27FC236}">
                <a16:creationId xmlns:a16="http://schemas.microsoft.com/office/drawing/2014/main" id="{A8C27FD9-AC45-4A3A-B70A-C2A0B58B3A68}"/>
              </a:ext>
            </a:extLst>
          </p:cNvPr>
          <p:cNvSpPr>
            <a:spLocks xmlns:a="http://schemas.openxmlformats.org/drawingml/2006/main" noGrp="1"/>
          </p:cNvSpPr>
          <p:nvPr/>
        </p:nvSpPr>
        <p:spPr>
          <a:xfrm xmlns:a="http://schemas.openxmlformats.org/drawingml/2006/main">
            <a:off x="8953500" y="3676650"/>
            <a:ext cx="22098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0">
                <a:solidFill>
                  <a:srgbClr val="CBD5E1"/>
                </a:solidFill>
                <a:latin typeface="Aptos"/>
                <a:ea typeface="Aptos"/>
                <a:cs typeface="Aptos"/>
              </a:defRPr>
            </a:pPr>
            <a:r>
              <a:rPr sz="1050" b="0">
                <a:solidFill>
                  <a:srgbClr val="CBD5E1"/>
                </a:solidFill>
                <a:latin typeface="Aptos"/>
                <a:ea typeface="Aptos"/>
                <a:cs typeface="Aptos"/>
              </a:rPr>
              <a:t>Inventory, movement, and stock value</a:t>
            </a:r>
          </a:p>
        </p:txBody>
      </p:sp>
      <p:sp>
        <p:nvSpPr>
          <p:cNvPr id="24" name="">
            <a:extLst xmlns:a="http://schemas.openxmlformats.org/drawingml/2006/main">
              <a:ext uri="{FF2B5EF4-FFF2-40B4-BE49-F238E27FC236}">
                <a16:creationId xmlns:a16="http://schemas.microsoft.com/office/drawing/2014/main" id="{9958A589-29BA-47FC-9F68-27A06AD11CF4}"/>
              </a:ext>
            </a:extLst>
          </p:cNvPr>
          <p:cNvSpPr>
            <a:spLocks xmlns:a="http://schemas.openxmlformats.org/drawingml/2006/main" noGrp="1"/>
          </p:cNvSpPr>
          <p:nvPr/>
        </p:nvSpPr>
        <p:spPr>
          <a:xfrm xmlns:a="http://schemas.openxmlformats.org/drawingml/2006/main">
            <a:off x="8743950" y="40862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5" name="">
            <a:extLst xmlns:a="http://schemas.openxmlformats.org/drawingml/2006/main">
              <a:ext uri="{FF2B5EF4-FFF2-40B4-BE49-F238E27FC236}">
                <a16:creationId xmlns:a16="http://schemas.microsoft.com/office/drawing/2014/main" id="{AFA8D70F-6FD6-48F2-9F09-65DC88409255}"/>
              </a:ext>
            </a:extLst>
          </p:cNvPr>
          <p:cNvSpPr>
            <a:spLocks xmlns:a="http://schemas.openxmlformats.org/drawingml/2006/main" noGrp="1"/>
          </p:cNvSpPr>
          <p:nvPr/>
        </p:nvSpPr>
        <p:spPr>
          <a:xfrm xmlns:a="http://schemas.openxmlformats.org/drawingml/2006/main">
            <a:off x="8953500" y="4000500"/>
            <a:ext cx="22098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0">
                <a:solidFill>
                  <a:srgbClr val="CBD5E1"/>
                </a:solidFill>
                <a:latin typeface="Aptos"/>
                <a:ea typeface="Aptos"/>
                <a:cs typeface="Aptos"/>
              </a:defRPr>
            </a:pPr>
            <a:r>
              <a:rPr sz="1050" b="0">
                <a:solidFill>
                  <a:srgbClr val="CBD5E1"/>
                </a:solidFill>
                <a:latin typeface="Aptos"/>
                <a:ea typeface="Aptos"/>
                <a:cs typeface="Aptos"/>
              </a:rPr>
              <a:t>Purchase orders and received value</a:t>
            </a:r>
          </a:p>
        </p:txBody>
      </p:sp>
      <p:sp>
        <p:nvSpPr>
          <p:cNvPr id="26" name="">
            <a:extLst xmlns:a="http://schemas.openxmlformats.org/drawingml/2006/main">
              <a:ext uri="{FF2B5EF4-FFF2-40B4-BE49-F238E27FC236}">
                <a16:creationId xmlns:a16="http://schemas.microsoft.com/office/drawing/2014/main" id="{07E56046-52F8-4107-8B42-10A3E4D579B5}"/>
              </a:ext>
            </a:extLst>
          </p:cNvPr>
          <p:cNvSpPr>
            <a:spLocks xmlns:a="http://schemas.openxmlformats.org/drawingml/2006/main" noGrp="1"/>
          </p:cNvSpPr>
          <p:nvPr/>
        </p:nvSpPr>
        <p:spPr>
          <a:xfrm xmlns:a="http://schemas.openxmlformats.org/drawingml/2006/main">
            <a:off x="8743950" y="441007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7" name="">
            <a:extLst xmlns:a="http://schemas.openxmlformats.org/drawingml/2006/main">
              <a:ext uri="{FF2B5EF4-FFF2-40B4-BE49-F238E27FC236}">
                <a16:creationId xmlns:a16="http://schemas.microsoft.com/office/drawing/2014/main" id="{03744D22-1CBC-4F4D-A2F3-1B660FF0B56D}"/>
              </a:ext>
            </a:extLst>
          </p:cNvPr>
          <p:cNvSpPr>
            <a:spLocks xmlns:a="http://schemas.openxmlformats.org/drawingml/2006/main" noGrp="1"/>
          </p:cNvSpPr>
          <p:nvPr/>
        </p:nvSpPr>
        <p:spPr>
          <a:xfrm xmlns:a="http://schemas.openxmlformats.org/drawingml/2006/main">
            <a:off x="8953500" y="4324350"/>
            <a:ext cx="22098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0">
                <a:solidFill>
                  <a:srgbClr val="CBD5E1"/>
                </a:solidFill>
                <a:latin typeface="Aptos"/>
                <a:ea typeface="Aptos"/>
                <a:cs typeface="Aptos"/>
              </a:defRPr>
            </a:pPr>
            <a:r>
              <a:rPr sz="1050" b="0">
                <a:solidFill>
                  <a:srgbClr val="CBD5E1"/>
                </a:solidFill>
                <a:latin typeface="Aptos"/>
                <a:ea typeface="Aptos"/>
                <a:cs typeface="Aptos"/>
              </a:rPr>
              <a:t>Team access and approval evidence</a:t>
            </a:r>
          </a:p>
        </p:txBody>
      </p:sp>
      <p:sp>
        <p:nvSpPr>
          <p:cNvPr id="28" name="">
            <a:extLst xmlns:a="http://schemas.openxmlformats.org/drawingml/2006/main">
              <a:ext uri="{FF2B5EF4-FFF2-40B4-BE49-F238E27FC236}">
                <a16:creationId xmlns:a16="http://schemas.microsoft.com/office/drawing/2014/main" id="{8872C702-D4A8-4A86-9F6F-838ED3041B1B}"/>
              </a:ext>
            </a:extLst>
          </p:cNvPr>
          <p:cNvSpPr>
            <a:spLocks xmlns:a="http://schemas.openxmlformats.org/drawingml/2006/main" noGrp="1"/>
          </p:cNvSpPr>
          <p:nvPr/>
        </p:nvSpPr>
        <p:spPr>
          <a:xfrm xmlns:a="http://schemas.openxmlformats.org/drawingml/2006/main">
            <a:off x="8743950" y="4733925"/>
            <a:ext cx="762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9" name="">
            <a:extLst xmlns:a="http://schemas.openxmlformats.org/drawingml/2006/main">
              <a:ext uri="{FF2B5EF4-FFF2-40B4-BE49-F238E27FC236}">
                <a16:creationId xmlns:a16="http://schemas.microsoft.com/office/drawing/2014/main" id="{8CD4F97D-8DA2-412F-AA5C-5CE8D3042FC1}"/>
              </a:ext>
            </a:extLst>
          </p:cNvPr>
          <p:cNvSpPr>
            <a:spLocks xmlns:a="http://schemas.openxmlformats.org/drawingml/2006/main" noGrp="1"/>
          </p:cNvSpPr>
          <p:nvPr/>
        </p:nvSpPr>
        <p:spPr>
          <a:xfrm xmlns:a="http://schemas.openxmlformats.org/drawingml/2006/main">
            <a:off x="8953500" y="4648200"/>
            <a:ext cx="22098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0">
                <a:solidFill>
                  <a:srgbClr val="CBD5E1"/>
                </a:solidFill>
                <a:latin typeface="Aptos"/>
                <a:ea typeface="Aptos"/>
                <a:cs typeface="Aptos"/>
              </a:defRPr>
            </a:pPr>
            <a:r>
              <a:rPr sz="1050" b="0">
                <a:solidFill>
                  <a:srgbClr val="CBD5E1"/>
                </a:solidFill>
                <a:latin typeface="Aptos"/>
                <a:ea typeface="Aptos"/>
                <a:cs typeface="Aptos"/>
              </a:rPr>
              <a:t>Audit log and compliance exports</a:t>
            </a:r>
          </a:p>
        </p:txBody>
      </p:sp>
      <p:sp>
        <p:nvSpPr>
          <p:cNvPr id="30" name="">
            <a:extLst xmlns:a="http://schemas.openxmlformats.org/drawingml/2006/main">
              <a:ext uri="{FF2B5EF4-FFF2-40B4-BE49-F238E27FC236}">
                <a16:creationId xmlns:a16="http://schemas.microsoft.com/office/drawing/2014/main" id="{C98102F9-A0CA-46E0-AECA-4869527CF7A0}"/>
              </a:ext>
            </a:extLst>
          </p:cNvPr>
          <p:cNvSpPr>
            <a:spLocks xmlns:a="http://schemas.openxmlformats.org/drawingml/2006/main" noGrp="1"/>
          </p:cNvSpPr>
          <p:nvPr/>
        </p:nvSpPr>
        <p:spPr>
          <a:xfrm xmlns:a="http://schemas.openxmlformats.org/drawingml/2006/main">
            <a:off x="1543050" y="5715000"/>
            <a:ext cx="9105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275" b="0">
                <a:solidFill>
                  <a:srgbClr val="CBD5E1"/>
                </a:solidFill>
                <a:latin typeface="Aptos"/>
                <a:ea typeface="Aptos"/>
                <a:cs typeface="Aptos"/>
              </a:defRPr>
            </a:pPr>
            <a:r>
              <a:rPr sz="1275" b="0">
                <a:solidFill>
                  <a:srgbClr val="CBD5E1"/>
                </a:solidFill>
                <a:latin typeface="Aptos"/>
                <a:ea typeface="Aptos"/>
                <a:cs typeface="Aptos"/>
              </a:rPr>
              <a:t>Result: finance reviews a known packet and can trace numbers back to the live operating workflow.</a:t>
            </a:r>
          </a:p>
        </p:txBody>
      </p:sp>
    </p:spTree>
    <p:extLst>
      <p:ext uri="{BB962C8B-B14F-4D97-AF65-F5344CB8AC3E}">
        <p14:creationId xmlns:p14="http://schemas.microsoft.com/office/powerpoint/2010/main" val="393783484"/>
      </p:ext>
    </p:extLst>
  </p:cSld>
</p:sld>
</file>

<file path=ppt/slides/slide8.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FF7F8A02-A162-4399-B3E6-B838497B467A}"/>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13A689B7-A663-45B6-8F5B-6ECF6D3E0036}"/>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0917D94B-61EC-4FBF-A7F1-081248A7F7DC}"/>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4C83C447-BD97-4D4A-9D63-D6CCC0C69BC3}"/>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10E499C5-9C92-4FBD-A067-BB7FCBE3672C}"/>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08</a:t>
            </a:r>
          </a:p>
        </p:txBody>
      </p:sp>
      <p:sp>
        <p:nvSpPr>
          <p:cNvPr id="6" name="">
            <a:extLst xmlns:a="http://schemas.openxmlformats.org/drawingml/2006/main">
              <a:ext uri="{FF2B5EF4-FFF2-40B4-BE49-F238E27FC236}">
                <a16:creationId xmlns:a16="http://schemas.microsoft.com/office/drawing/2014/main" id="{3CD21348-684D-4CDF-9CD3-36FE12E6DC7A}"/>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B7F31428-1B51-4977-A693-BACEDFF8E5DA}"/>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VALUE FOR MONEY</a:t>
            </a:r>
          </a:p>
        </p:txBody>
      </p:sp>
      <p:sp>
        <p:nvSpPr>
          <p:cNvPr id="8" name="">
            <a:extLst xmlns:a="http://schemas.openxmlformats.org/drawingml/2006/main">
              <a:ext uri="{FF2B5EF4-FFF2-40B4-BE49-F238E27FC236}">
                <a16:creationId xmlns:a16="http://schemas.microsoft.com/office/drawing/2014/main" id="{BB70645A-88CE-43F1-B9A3-181789BBF6F0}"/>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The subscription only needs a small amount of saved time to pay back.</a:t>
            </a:r>
          </a:p>
        </p:txBody>
      </p:sp>
      <p:sp>
        <p:nvSpPr>
          <p:cNvPr id="9" name="">
            <a:extLst xmlns:a="http://schemas.openxmlformats.org/drawingml/2006/main">
              <a:ext uri="{FF2B5EF4-FFF2-40B4-BE49-F238E27FC236}">
                <a16:creationId xmlns:a16="http://schemas.microsoft.com/office/drawing/2014/main" id="{41C66A18-F083-461B-956D-312965254735}"/>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At a blended A$45/hour manager/admin cost, the annual plans break even at roughly one hour per week or less.</a:t>
            </a:r>
          </a:p>
        </p:txBody>
      </p:sp>
      <p:sp>
        <p:nvSpPr>
          <p:cNvPr id="10" name="">
            <a:extLst xmlns:a="http://schemas.openxmlformats.org/drawingml/2006/main">
              <a:ext uri="{FF2B5EF4-FFF2-40B4-BE49-F238E27FC236}">
                <a16:creationId xmlns:a16="http://schemas.microsoft.com/office/drawing/2014/main" id="{DA39D1EC-C61B-4C01-9168-413F6CCEE1D0}"/>
              </a:ext>
            </a:extLst>
          </p:cNvPr>
          <p:cNvSpPr>
            <a:spLocks xmlns:a="http://schemas.openxmlformats.org/drawingml/2006/main" noGrp="1"/>
          </p:cNvSpPr>
          <p:nvPr/>
        </p:nvSpPr>
        <p:spPr>
          <a:xfrm xmlns:a="http://schemas.openxmlformats.org/drawingml/2006/main">
            <a:off x="762000" y="2743200"/>
            <a:ext cx="161925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11" name="">
            <a:extLst xmlns:a="http://schemas.openxmlformats.org/drawingml/2006/main">
              <a:ext uri="{FF2B5EF4-FFF2-40B4-BE49-F238E27FC236}">
                <a16:creationId xmlns:a16="http://schemas.microsoft.com/office/drawing/2014/main" id="{85F7F8AF-9683-40CE-8B3B-316265D55A5D}"/>
              </a:ext>
            </a:extLst>
          </p:cNvPr>
          <p:cNvSpPr>
            <a:spLocks xmlns:a="http://schemas.openxmlformats.org/drawingml/2006/main" noGrp="1"/>
          </p:cNvSpPr>
          <p:nvPr/>
        </p:nvSpPr>
        <p:spPr>
          <a:xfrm xmlns:a="http://schemas.openxmlformats.org/drawingml/2006/main">
            <a:off x="876300" y="2876550"/>
            <a:ext cx="1390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Plan</a:t>
            </a:r>
          </a:p>
        </p:txBody>
      </p:sp>
      <p:sp>
        <p:nvSpPr>
          <p:cNvPr id="12" name="">
            <a:extLst xmlns:a="http://schemas.openxmlformats.org/drawingml/2006/main">
              <a:ext uri="{FF2B5EF4-FFF2-40B4-BE49-F238E27FC236}">
                <a16:creationId xmlns:a16="http://schemas.microsoft.com/office/drawing/2014/main" id="{2A7E790D-BC97-4283-AABB-FD76B8BB8623}"/>
              </a:ext>
            </a:extLst>
          </p:cNvPr>
          <p:cNvSpPr>
            <a:spLocks xmlns:a="http://schemas.openxmlformats.org/drawingml/2006/main" noGrp="1"/>
          </p:cNvSpPr>
          <p:nvPr/>
        </p:nvSpPr>
        <p:spPr>
          <a:xfrm xmlns:a="http://schemas.openxmlformats.org/drawingml/2006/main">
            <a:off x="2381250" y="2743200"/>
            <a:ext cx="17145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13" name="">
            <a:extLst xmlns:a="http://schemas.openxmlformats.org/drawingml/2006/main">
              <a:ext uri="{FF2B5EF4-FFF2-40B4-BE49-F238E27FC236}">
                <a16:creationId xmlns:a16="http://schemas.microsoft.com/office/drawing/2014/main" id="{2481EC9C-A829-49A7-8021-9B922A8464A4}"/>
              </a:ext>
            </a:extLst>
          </p:cNvPr>
          <p:cNvSpPr>
            <a:spLocks xmlns:a="http://schemas.openxmlformats.org/drawingml/2006/main" noGrp="1"/>
          </p:cNvSpPr>
          <p:nvPr/>
        </p:nvSpPr>
        <p:spPr>
          <a:xfrm xmlns:a="http://schemas.openxmlformats.org/drawingml/2006/main">
            <a:off x="2495550" y="287655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Annual price</a:t>
            </a:r>
          </a:p>
        </p:txBody>
      </p:sp>
      <p:sp>
        <p:nvSpPr>
          <p:cNvPr id="14" name="">
            <a:extLst xmlns:a="http://schemas.openxmlformats.org/drawingml/2006/main">
              <a:ext uri="{FF2B5EF4-FFF2-40B4-BE49-F238E27FC236}">
                <a16:creationId xmlns:a16="http://schemas.microsoft.com/office/drawing/2014/main" id="{9FD82368-754C-405E-B19C-E507CB645189}"/>
              </a:ext>
            </a:extLst>
          </p:cNvPr>
          <p:cNvSpPr>
            <a:spLocks xmlns:a="http://schemas.openxmlformats.org/drawingml/2006/main" noGrp="1"/>
          </p:cNvSpPr>
          <p:nvPr/>
        </p:nvSpPr>
        <p:spPr>
          <a:xfrm xmlns:a="http://schemas.openxmlformats.org/drawingml/2006/main">
            <a:off x="4095750" y="2743200"/>
            <a:ext cx="17145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15" name="">
            <a:extLst xmlns:a="http://schemas.openxmlformats.org/drawingml/2006/main">
              <a:ext uri="{FF2B5EF4-FFF2-40B4-BE49-F238E27FC236}">
                <a16:creationId xmlns:a16="http://schemas.microsoft.com/office/drawing/2014/main" id="{74277600-44E0-4381-A85E-A944BC4387FE}"/>
              </a:ext>
            </a:extLst>
          </p:cNvPr>
          <p:cNvSpPr>
            <a:spLocks xmlns:a="http://schemas.openxmlformats.org/drawingml/2006/main" noGrp="1"/>
          </p:cNvSpPr>
          <p:nvPr/>
        </p:nvSpPr>
        <p:spPr>
          <a:xfrm xmlns:a="http://schemas.openxmlformats.org/drawingml/2006/main">
            <a:off x="4210050" y="287655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Weekly cost</a:t>
            </a:r>
          </a:p>
        </p:txBody>
      </p:sp>
      <p:sp>
        <p:nvSpPr>
          <p:cNvPr id="16" name="">
            <a:extLst xmlns:a="http://schemas.openxmlformats.org/drawingml/2006/main">
              <a:ext uri="{FF2B5EF4-FFF2-40B4-BE49-F238E27FC236}">
                <a16:creationId xmlns:a16="http://schemas.microsoft.com/office/drawing/2014/main" id="{E385AA73-7DA9-47FD-BD5B-82F5CBED60CB}"/>
              </a:ext>
            </a:extLst>
          </p:cNvPr>
          <p:cNvSpPr>
            <a:spLocks xmlns:a="http://schemas.openxmlformats.org/drawingml/2006/main" noGrp="1"/>
          </p:cNvSpPr>
          <p:nvPr/>
        </p:nvSpPr>
        <p:spPr>
          <a:xfrm xmlns:a="http://schemas.openxmlformats.org/drawingml/2006/main">
            <a:off x="5810250" y="2743200"/>
            <a:ext cx="238125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17" name="">
            <a:extLst xmlns:a="http://schemas.openxmlformats.org/drawingml/2006/main">
              <a:ext uri="{FF2B5EF4-FFF2-40B4-BE49-F238E27FC236}">
                <a16:creationId xmlns:a16="http://schemas.microsoft.com/office/drawing/2014/main" id="{05B4D9A4-8F13-44A5-8AC2-24A8DC77FD8D}"/>
              </a:ext>
            </a:extLst>
          </p:cNvPr>
          <p:cNvSpPr>
            <a:spLocks xmlns:a="http://schemas.openxmlformats.org/drawingml/2006/main" noGrp="1"/>
          </p:cNvSpPr>
          <p:nvPr/>
        </p:nvSpPr>
        <p:spPr>
          <a:xfrm xmlns:a="http://schemas.openxmlformats.org/drawingml/2006/main">
            <a:off x="5924550" y="2876550"/>
            <a:ext cx="2152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Hours to break even</a:t>
            </a:r>
          </a:p>
        </p:txBody>
      </p:sp>
      <p:sp>
        <p:nvSpPr>
          <p:cNvPr id="18" name="">
            <a:extLst xmlns:a="http://schemas.openxmlformats.org/drawingml/2006/main">
              <a:ext uri="{FF2B5EF4-FFF2-40B4-BE49-F238E27FC236}">
                <a16:creationId xmlns:a16="http://schemas.microsoft.com/office/drawing/2014/main" id="{E5B0B273-2B24-4810-B9C2-940747367159}"/>
              </a:ext>
            </a:extLst>
          </p:cNvPr>
          <p:cNvSpPr>
            <a:spLocks xmlns:a="http://schemas.openxmlformats.org/drawingml/2006/main" noGrp="1"/>
          </p:cNvSpPr>
          <p:nvPr/>
        </p:nvSpPr>
        <p:spPr>
          <a:xfrm xmlns:a="http://schemas.openxmlformats.org/drawingml/2006/main">
            <a:off x="8191500" y="2743200"/>
            <a:ext cx="2476500" cy="438150"/>
          </a:xfrm>
          <a:prstGeom xmlns:a="http://schemas.openxmlformats.org/drawingml/2006/main" prst="rect">
            <a:avLst/>
          </a:prstGeom>
          <a:solidFill xmlns:a="http://schemas.openxmlformats.org/drawingml/2006/main">
            <a:srgbClr val="17212B"/>
          </a:solidFill>
          <a:ln xmlns:a="http://schemas.openxmlformats.org/drawingml/2006/main" w="9525">
            <a:solidFill>
              <a:srgbClr val="243244"/>
            </a:solidFill>
          </a:ln>
        </p:spPr>
      </p:sp>
      <p:sp>
        <p:nvSpPr>
          <p:cNvPr id="19" name="">
            <a:extLst xmlns:a="http://schemas.openxmlformats.org/drawingml/2006/main">
              <a:ext uri="{FF2B5EF4-FFF2-40B4-BE49-F238E27FC236}">
                <a16:creationId xmlns:a16="http://schemas.microsoft.com/office/drawing/2014/main" id="{57162C94-8C9C-4B61-98C4-C8F82772D0F8}"/>
              </a:ext>
            </a:extLst>
          </p:cNvPr>
          <p:cNvSpPr>
            <a:spLocks xmlns:a="http://schemas.openxmlformats.org/drawingml/2006/main" noGrp="1"/>
          </p:cNvSpPr>
          <p:nvPr/>
        </p:nvSpPr>
        <p:spPr>
          <a:xfrm xmlns:a="http://schemas.openxmlformats.org/drawingml/2006/main">
            <a:off x="8305800" y="2876550"/>
            <a:ext cx="2247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1">
                <a:solidFill>
                  <a:srgbClr val="17C7CF"/>
                </a:solidFill>
                <a:latin typeface="Aptos Display"/>
                <a:ea typeface="Aptos Display"/>
                <a:cs typeface="Aptos Display"/>
              </a:defRPr>
            </a:pPr>
            <a:r>
              <a:rPr sz="900" b="1">
                <a:solidFill>
                  <a:srgbClr val="17C7CF"/>
                </a:solidFill>
                <a:latin typeface="Aptos Display"/>
                <a:ea typeface="Aptos Display"/>
                <a:cs typeface="Aptos Display"/>
              </a:rPr>
              <a:t>Events to break even @2h saved</a:t>
            </a:r>
          </a:p>
        </p:txBody>
      </p:sp>
      <p:sp>
        <p:nvSpPr>
          <p:cNvPr id="20" name="">
            <a:extLst xmlns:a="http://schemas.openxmlformats.org/drawingml/2006/main">
              <a:ext uri="{FF2B5EF4-FFF2-40B4-BE49-F238E27FC236}">
                <a16:creationId xmlns:a16="http://schemas.microsoft.com/office/drawing/2014/main" id="{D2D6F041-9D81-4A14-BE8C-7090BD8EB19F}"/>
              </a:ext>
            </a:extLst>
          </p:cNvPr>
          <p:cNvSpPr>
            <a:spLocks xmlns:a="http://schemas.openxmlformats.org/drawingml/2006/main" noGrp="1"/>
          </p:cNvSpPr>
          <p:nvPr/>
        </p:nvSpPr>
        <p:spPr>
          <a:xfrm xmlns:a="http://schemas.openxmlformats.org/drawingml/2006/main">
            <a:off x="762000" y="3181350"/>
            <a:ext cx="1619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21" name="">
            <a:extLst xmlns:a="http://schemas.openxmlformats.org/drawingml/2006/main">
              <a:ext uri="{FF2B5EF4-FFF2-40B4-BE49-F238E27FC236}">
                <a16:creationId xmlns:a16="http://schemas.microsoft.com/office/drawing/2014/main" id="{F840B96E-948A-4FA0-84DF-0ABB3AE6ADB9}"/>
              </a:ext>
            </a:extLst>
          </p:cNvPr>
          <p:cNvSpPr>
            <a:spLocks xmlns:a="http://schemas.openxmlformats.org/drawingml/2006/main" noGrp="1"/>
          </p:cNvSpPr>
          <p:nvPr/>
        </p:nvSpPr>
        <p:spPr>
          <a:xfrm xmlns:a="http://schemas.openxmlformats.org/drawingml/2006/main">
            <a:off x="762000" y="3181350"/>
            <a:ext cx="47625" cy="4381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4CD7DD58-C24E-4E89-AC89-E1CCBC2EDBB8}"/>
              </a:ext>
            </a:extLst>
          </p:cNvPr>
          <p:cNvSpPr>
            <a:spLocks xmlns:a="http://schemas.openxmlformats.org/drawingml/2006/main" noGrp="1"/>
          </p:cNvSpPr>
          <p:nvPr/>
        </p:nvSpPr>
        <p:spPr>
          <a:xfrm xmlns:a="http://schemas.openxmlformats.org/drawingml/2006/main">
            <a:off x="876300" y="3314700"/>
            <a:ext cx="1390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Starter</a:t>
            </a:r>
          </a:p>
        </p:txBody>
      </p:sp>
      <p:sp>
        <p:nvSpPr>
          <p:cNvPr id="23" name="">
            <a:extLst xmlns:a="http://schemas.openxmlformats.org/drawingml/2006/main">
              <a:ext uri="{FF2B5EF4-FFF2-40B4-BE49-F238E27FC236}">
                <a16:creationId xmlns:a16="http://schemas.microsoft.com/office/drawing/2014/main" id="{E49FB72E-DA9D-44D9-9851-85F961ED4AD9}"/>
              </a:ext>
            </a:extLst>
          </p:cNvPr>
          <p:cNvSpPr>
            <a:spLocks xmlns:a="http://schemas.openxmlformats.org/drawingml/2006/main" noGrp="1"/>
          </p:cNvSpPr>
          <p:nvPr/>
        </p:nvSpPr>
        <p:spPr>
          <a:xfrm xmlns:a="http://schemas.openxmlformats.org/drawingml/2006/main">
            <a:off x="2381250" y="3181350"/>
            <a:ext cx="1714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24" name="">
            <a:extLst xmlns:a="http://schemas.openxmlformats.org/drawingml/2006/main">
              <a:ext uri="{FF2B5EF4-FFF2-40B4-BE49-F238E27FC236}">
                <a16:creationId xmlns:a16="http://schemas.microsoft.com/office/drawing/2014/main" id="{C160FC0F-F92E-4A99-B364-9C12AF21027E}"/>
              </a:ext>
            </a:extLst>
          </p:cNvPr>
          <p:cNvSpPr>
            <a:spLocks xmlns:a="http://schemas.openxmlformats.org/drawingml/2006/main" noGrp="1"/>
          </p:cNvSpPr>
          <p:nvPr/>
        </p:nvSpPr>
        <p:spPr>
          <a:xfrm xmlns:a="http://schemas.openxmlformats.org/drawingml/2006/main">
            <a:off x="2495550" y="331470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A$1,188</a:t>
            </a:r>
          </a:p>
        </p:txBody>
      </p:sp>
      <p:sp>
        <p:nvSpPr>
          <p:cNvPr id="25" name="">
            <a:extLst xmlns:a="http://schemas.openxmlformats.org/drawingml/2006/main">
              <a:ext uri="{FF2B5EF4-FFF2-40B4-BE49-F238E27FC236}">
                <a16:creationId xmlns:a16="http://schemas.microsoft.com/office/drawing/2014/main" id="{F5069523-D898-4A55-B7D6-45C549C8DEF5}"/>
              </a:ext>
            </a:extLst>
          </p:cNvPr>
          <p:cNvSpPr>
            <a:spLocks xmlns:a="http://schemas.openxmlformats.org/drawingml/2006/main" noGrp="1"/>
          </p:cNvSpPr>
          <p:nvPr/>
        </p:nvSpPr>
        <p:spPr>
          <a:xfrm xmlns:a="http://schemas.openxmlformats.org/drawingml/2006/main">
            <a:off x="4095750" y="3181350"/>
            <a:ext cx="1714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26" name="">
            <a:extLst xmlns:a="http://schemas.openxmlformats.org/drawingml/2006/main">
              <a:ext uri="{FF2B5EF4-FFF2-40B4-BE49-F238E27FC236}">
                <a16:creationId xmlns:a16="http://schemas.microsoft.com/office/drawing/2014/main" id="{B8806BD3-0B5D-435A-AAF7-817450F67E39}"/>
              </a:ext>
            </a:extLst>
          </p:cNvPr>
          <p:cNvSpPr>
            <a:spLocks xmlns:a="http://schemas.openxmlformats.org/drawingml/2006/main" noGrp="1"/>
          </p:cNvSpPr>
          <p:nvPr/>
        </p:nvSpPr>
        <p:spPr>
          <a:xfrm xmlns:a="http://schemas.openxmlformats.org/drawingml/2006/main">
            <a:off x="4210050" y="331470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A$22.85</a:t>
            </a:r>
          </a:p>
        </p:txBody>
      </p:sp>
      <p:sp>
        <p:nvSpPr>
          <p:cNvPr id="27" name="">
            <a:extLst xmlns:a="http://schemas.openxmlformats.org/drawingml/2006/main">
              <a:ext uri="{FF2B5EF4-FFF2-40B4-BE49-F238E27FC236}">
                <a16:creationId xmlns:a16="http://schemas.microsoft.com/office/drawing/2014/main" id="{F396CB04-BA55-40A3-A34D-2BBBFA53949C}"/>
              </a:ext>
            </a:extLst>
          </p:cNvPr>
          <p:cNvSpPr>
            <a:spLocks xmlns:a="http://schemas.openxmlformats.org/drawingml/2006/main" noGrp="1"/>
          </p:cNvSpPr>
          <p:nvPr/>
        </p:nvSpPr>
        <p:spPr>
          <a:xfrm xmlns:a="http://schemas.openxmlformats.org/drawingml/2006/main">
            <a:off x="5810250" y="3181350"/>
            <a:ext cx="2381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28" name="">
            <a:extLst xmlns:a="http://schemas.openxmlformats.org/drawingml/2006/main">
              <a:ext uri="{FF2B5EF4-FFF2-40B4-BE49-F238E27FC236}">
                <a16:creationId xmlns:a16="http://schemas.microsoft.com/office/drawing/2014/main" id="{40510EFF-7706-4BFD-B595-AF95C14264D5}"/>
              </a:ext>
            </a:extLst>
          </p:cNvPr>
          <p:cNvSpPr>
            <a:spLocks xmlns:a="http://schemas.openxmlformats.org/drawingml/2006/main" noGrp="1"/>
          </p:cNvSpPr>
          <p:nvPr/>
        </p:nvSpPr>
        <p:spPr>
          <a:xfrm xmlns:a="http://schemas.openxmlformats.org/drawingml/2006/main">
            <a:off x="5924550" y="3314700"/>
            <a:ext cx="2152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26.4 hrs/year</a:t>
            </a:r>
          </a:p>
        </p:txBody>
      </p:sp>
      <p:sp>
        <p:nvSpPr>
          <p:cNvPr id="29" name="">
            <a:extLst xmlns:a="http://schemas.openxmlformats.org/drawingml/2006/main">
              <a:ext uri="{FF2B5EF4-FFF2-40B4-BE49-F238E27FC236}">
                <a16:creationId xmlns:a16="http://schemas.microsoft.com/office/drawing/2014/main" id="{27AA8E91-E668-4468-AB60-1618CDC862FE}"/>
              </a:ext>
            </a:extLst>
          </p:cNvPr>
          <p:cNvSpPr>
            <a:spLocks xmlns:a="http://schemas.openxmlformats.org/drawingml/2006/main" noGrp="1"/>
          </p:cNvSpPr>
          <p:nvPr/>
        </p:nvSpPr>
        <p:spPr>
          <a:xfrm xmlns:a="http://schemas.openxmlformats.org/drawingml/2006/main">
            <a:off x="8191500" y="3181350"/>
            <a:ext cx="2476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0" name="">
            <a:extLst xmlns:a="http://schemas.openxmlformats.org/drawingml/2006/main">
              <a:ext uri="{FF2B5EF4-FFF2-40B4-BE49-F238E27FC236}">
                <a16:creationId xmlns:a16="http://schemas.microsoft.com/office/drawing/2014/main" id="{DF1DF79F-1B20-4D20-B9FB-EF04DC438B12}"/>
              </a:ext>
            </a:extLst>
          </p:cNvPr>
          <p:cNvSpPr>
            <a:spLocks xmlns:a="http://schemas.openxmlformats.org/drawingml/2006/main" noGrp="1"/>
          </p:cNvSpPr>
          <p:nvPr/>
        </p:nvSpPr>
        <p:spPr>
          <a:xfrm xmlns:a="http://schemas.openxmlformats.org/drawingml/2006/main">
            <a:off x="8305800" y="3314700"/>
            <a:ext cx="2247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14 events/year</a:t>
            </a:r>
          </a:p>
        </p:txBody>
      </p:sp>
      <p:sp>
        <p:nvSpPr>
          <p:cNvPr id="31" name="">
            <a:extLst xmlns:a="http://schemas.openxmlformats.org/drawingml/2006/main">
              <a:ext uri="{FF2B5EF4-FFF2-40B4-BE49-F238E27FC236}">
                <a16:creationId xmlns:a16="http://schemas.microsoft.com/office/drawing/2014/main" id="{82FAFEA5-EA49-402F-81CA-33E8A1598159}"/>
              </a:ext>
            </a:extLst>
          </p:cNvPr>
          <p:cNvSpPr>
            <a:spLocks xmlns:a="http://schemas.openxmlformats.org/drawingml/2006/main" noGrp="1"/>
          </p:cNvSpPr>
          <p:nvPr/>
        </p:nvSpPr>
        <p:spPr>
          <a:xfrm xmlns:a="http://schemas.openxmlformats.org/drawingml/2006/main">
            <a:off x="762000" y="3619500"/>
            <a:ext cx="1619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2" name="">
            <a:extLst xmlns:a="http://schemas.openxmlformats.org/drawingml/2006/main">
              <a:ext uri="{FF2B5EF4-FFF2-40B4-BE49-F238E27FC236}">
                <a16:creationId xmlns:a16="http://schemas.microsoft.com/office/drawing/2014/main" id="{869F9B46-0798-4431-8FA8-1BB493CF1ABB}"/>
              </a:ext>
            </a:extLst>
          </p:cNvPr>
          <p:cNvSpPr>
            <a:spLocks xmlns:a="http://schemas.openxmlformats.org/drawingml/2006/main" noGrp="1"/>
          </p:cNvSpPr>
          <p:nvPr/>
        </p:nvSpPr>
        <p:spPr>
          <a:xfrm xmlns:a="http://schemas.openxmlformats.org/drawingml/2006/main">
            <a:off x="762000" y="3619500"/>
            <a:ext cx="47625" cy="43815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33" name="">
            <a:extLst xmlns:a="http://schemas.openxmlformats.org/drawingml/2006/main">
              <a:ext uri="{FF2B5EF4-FFF2-40B4-BE49-F238E27FC236}">
                <a16:creationId xmlns:a16="http://schemas.microsoft.com/office/drawing/2014/main" id="{D2F6F834-D80E-40D4-81A7-3F48BDEA185F}"/>
              </a:ext>
            </a:extLst>
          </p:cNvPr>
          <p:cNvSpPr>
            <a:spLocks xmlns:a="http://schemas.openxmlformats.org/drawingml/2006/main" noGrp="1"/>
          </p:cNvSpPr>
          <p:nvPr/>
        </p:nvSpPr>
        <p:spPr>
          <a:xfrm xmlns:a="http://schemas.openxmlformats.org/drawingml/2006/main">
            <a:off x="876300" y="3752850"/>
            <a:ext cx="1390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Growth</a:t>
            </a:r>
          </a:p>
        </p:txBody>
      </p:sp>
      <p:sp>
        <p:nvSpPr>
          <p:cNvPr id="34" name="">
            <a:extLst xmlns:a="http://schemas.openxmlformats.org/drawingml/2006/main">
              <a:ext uri="{FF2B5EF4-FFF2-40B4-BE49-F238E27FC236}">
                <a16:creationId xmlns:a16="http://schemas.microsoft.com/office/drawing/2014/main" id="{7C7CAEA4-D378-4178-A2E5-F3AD1AC1ECE2}"/>
              </a:ext>
            </a:extLst>
          </p:cNvPr>
          <p:cNvSpPr>
            <a:spLocks xmlns:a="http://schemas.openxmlformats.org/drawingml/2006/main" noGrp="1"/>
          </p:cNvSpPr>
          <p:nvPr/>
        </p:nvSpPr>
        <p:spPr>
          <a:xfrm xmlns:a="http://schemas.openxmlformats.org/drawingml/2006/main">
            <a:off x="2381250" y="3619500"/>
            <a:ext cx="1714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5" name="">
            <a:extLst xmlns:a="http://schemas.openxmlformats.org/drawingml/2006/main">
              <a:ext uri="{FF2B5EF4-FFF2-40B4-BE49-F238E27FC236}">
                <a16:creationId xmlns:a16="http://schemas.microsoft.com/office/drawing/2014/main" id="{616896D3-BCE7-4E75-B51B-1404F48A5CC6}"/>
              </a:ext>
            </a:extLst>
          </p:cNvPr>
          <p:cNvSpPr>
            <a:spLocks xmlns:a="http://schemas.openxmlformats.org/drawingml/2006/main" noGrp="1"/>
          </p:cNvSpPr>
          <p:nvPr/>
        </p:nvSpPr>
        <p:spPr>
          <a:xfrm xmlns:a="http://schemas.openxmlformats.org/drawingml/2006/main">
            <a:off x="2495550" y="375285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A$2,388</a:t>
            </a:r>
          </a:p>
        </p:txBody>
      </p:sp>
      <p:sp>
        <p:nvSpPr>
          <p:cNvPr id="36" name="">
            <a:extLst xmlns:a="http://schemas.openxmlformats.org/drawingml/2006/main">
              <a:ext uri="{FF2B5EF4-FFF2-40B4-BE49-F238E27FC236}">
                <a16:creationId xmlns:a16="http://schemas.microsoft.com/office/drawing/2014/main" id="{D38EC107-2C4E-4919-AAA5-EC38B7A87557}"/>
              </a:ext>
            </a:extLst>
          </p:cNvPr>
          <p:cNvSpPr>
            <a:spLocks xmlns:a="http://schemas.openxmlformats.org/drawingml/2006/main" noGrp="1"/>
          </p:cNvSpPr>
          <p:nvPr/>
        </p:nvSpPr>
        <p:spPr>
          <a:xfrm xmlns:a="http://schemas.openxmlformats.org/drawingml/2006/main">
            <a:off x="4095750" y="3619500"/>
            <a:ext cx="1714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7" name="">
            <a:extLst xmlns:a="http://schemas.openxmlformats.org/drawingml/2006/main">
              <a:ext uri="{FF2B5EF4-FFF2-40B4-BE49-F238E27FC236}">
                <a16:creationId xmlns:a16="http://schemas.microsoft.com/office/drawing/2014/main" id="{2E8D85FC-A018-45AA-A189-2D26EB98C03A}"/>
              </a:ext>
            </a:extLst>
          </p:cNvPr>
          <p:cNvSpPr>
            <a:spLocks xmlns:a="http://schemas.openxmlformats.org/drawingml/2006/main" noGrp="1"/>
          </p:cNvSpPr>
          <p:nvPr/>
        </p:nvSpPr>
        <p:spPr>
          <a:xfrm xmlns:a="http://schemas.openxmlformats.org/drawingml/2006/main">
            <a:off x="4210050" y="375285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A$45.92</a:t>
            </a:r>
          </a:p>
        </p:txBody>
      </p:sp>
      <p:sp>
        <p:nvSpPr>
          <p:cNvPr id="38" name="">
            <a:extLst xmlns:a="http://schemas.openxmlformats.org/drawingml/2006/main">
              <a:ext uri="{FF2B5EF4-FFF2-40B4-BE49-F238E27FC236}">
                <a16:creationId xmlns:a16="http://schemas.microsoft.com/office/drawing/2014/main" id="{10608179-C24C-40DF-8CBA-ECA7A45AFF55}"/>
              </a:ext>
            </a:extLst>
          </p:cNvPr>
          <p:cNvSpPr>
            <a:spLocks xmlns:a="http://schemas.openxmlformats.org/drawingml/2006/main" noGrp="1"/>
          </p:cNvSpPr>
          <p:nvPr/>
        </p:nvSpPr>
        <p:spPr>
          <a:xfrm xmlns:a="http://schemas.openxmlformats.org/drawingml/2006/main">
            <a:off x="5810250" y="3619500"/>
            <a:ext cx="2381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39" name="">
            <a:extLst xmlns:a="http://schemas.openxmlformats.org/drawingml/2006/main">
              <a:ext uri="{FF2B5EF4-FFF2-40B4-BE49-F238E27FC236}">
                <a16:creationId xmlns:a16="http://schemas.microsoft.com/office/drawing/2014/main" id="{1D025ED1-E4E0-4303-9700-5F05737EF681}"/>
              </a:ext>
            </a:extLst>
          </p:cNvPr>
          <p:cNvSpPr>
            <a:spLocks xmlns:a="http://schemas.openxmlformats.org/drawingml/2006/main" noGrp="1"/>
          </p:cNvSpPr>
          <p:nvPr/>
        </p:nvSpPr>
        <p:spPr>
          <a:xfrm xmlns:a="http://schemas.openxmlformats.org/drawingml/2006/main">
            <a:off x="5924550" y="3752850"/>
            <a:ext cx="2152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53.1 hrs/year</a:t>
            </a:r>
          </a:p>
        </p:txBody>
      </p:sp>
      <p:sp>
        <p:nvSpPr>
          <p:cNvPr id="40" name="">
            <a:extLst xmlns:a="http://schemas.openxmlformats.org/drawingml/2006/main">
              <a:ext uri="{FF2B5EF4-FFF2-40B4-BE49-F238E27FC236}">
                <a16:creationId xmlns:a16="http://schemas.microsoft.com/office/drawing/2014/main" id="{198769AB-E85E-4251-9830-BCDCE0049CD3}"/>
              </a:ext>
            </a:extLst>
          </p:cNvPr>
          <p:cNvSpPr>
            <a:spLocks xmlns:a="http://schemas.openxmlformats.org/drawingml/2006/main" noGrp="1"/>
          </p:cNvSpPr>
          <p:nvPr/>
        </p:nvSpPr>
        <p:spPr>
          <a:xfrm xmlns:a="http://schemas.openxmlformats.org/drawingml/2006/main">
            <a:off x="8191500" y="3619500"/>
            <a:ext cx="2476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1" name="">
            <a:extLst xmlns:a="http://schemas.openxmlformats.org/drawingml/2006/main">
              <a:ext uri="{FF2B5EF4-FFF2-40B4-BE49-F238E27FC236}">
                <a16:creationId xmlns:a16="http://schemas.microsoft.com/office/drawing/2014/main" id="{6D1EFA96-F46F-4E4B-A4B3-C7E235BF1572}"/>
              </a:ext>
            </a:extLst>
          </p:cNvPr>
          <p:cNvSpPr>
            <a:spLocks xmlns:a="http://schemas.openxmlformats.org/drawingml/2006/main" noGrp="1"/>
          </p:cNvSpPr>
          <p:nvPr/>
        </p:nvSpPr>
        <p:spPr>
          <a:xfrm xmlns:a="http://schemas.openxmlformats.org/drawingml/2006/main">
            <a:off x="8305800" y="3752850"/>
            <a:ext cx="2247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27 events/year</a:t>
            </a:r>
          </a:p>
        </p:txBody>
      </p:sp>
      <p:sp>
        <p:nvSpPr>
          <p:cNvPr id="42" name="">
            <a:extLst xmlns:a="http://schemas.openxmlformats.org/drawingml/2006/main">
              <a:ext uri="{FF2B5EF4-FFF2-40B4-BE49-F238E27FC236}">
                <a16:creationId xmlns:a16="http://schemas.microsoft.com/office/drawing/2014/main" id="{A96D632F-0167-4E07-8816-571CB5AC1275}"/>
              </a:ext>
            </a:extLst>
          </p:cNvPr>
          <p:cNvSpPr>
            <a:spLocks xmlns:a="http://schemas.openxmlformats.org/drawingml/2006/main" noGrp="1"/>
          </p:cNvSpPr>
          <p:nvPr/>
        </p:nvSpPr>
        <p:spPr>
          <a:xfrm xmlns:a="http://schemas.openxmlformats.org/drawingml/2006/main">
            <a:off x="762000" y="4057650"/>
            <a:ext cx="1619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3" name="">
            <a:extLst xmlns:a="http://schemas.openxmlformats.org/drawingml/2006/main">
              <a:ext uri="{FF2B5EF4-FFF2-40B4-BE49-F238E27FC236}">
                <a16:creationId xmlns:a16="http://schemas.microsoft.com/office/drawing/2014/main" id="{2F2D8481-F632-465E-B201-38AD09A4CAEB}"/>
              </a:ext>
            </a:extLst>
          </p:cNvPr>
          <p:cNvSpPr>
            <a:spLocks xmlns:a="http://schemas.openxmlformats.org/drawingml/2006/main" noGrp="1"/>
          </p:cNvSpPr>
          <p:nvPr/>
        </p:nvSpPr>
        <p:spPr>
          <a:xfrm xmlns:a="http://schemas.openxmlformats.org/drawingml/2006/main">
            <a:off x="762000" y="4057650"/>
            <a:ext cx="47625" cy="43815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44" name="">
            <a:extLst xmlns:a="http://schemas.openxmlformats.org/drawingml/2006/main">
              <a:ext uri="{FF2B5EF4-FFF2-40B4-BE49-F238E27FC236}">
                <a16:creationId xmlns:a16="http://schemas.microsoft.com/office/drawing/2014/main" id="{115673EE-857F-4E62-B801-FA3BD8A2E25E}"/>
              </a:ext>
            </a:extLst>
          </p:cNvPr>
          <p:cNvSpPr>
            <a:spLocks xmlns:a="http://schemas.openxmlformats.org/drawingml/2006/main" noGrp="1"/>
          </p:cNvSpPr>
          <p:nvPr/>
        </p:nvSpPr>
        <p:spPr>
          <a:xfrm xmlns:a="http://schemas.openxmlformats.org/drawingml/2006/main">
            <a:off x="876300" y="4191000"/>
            <a:ext cx="1390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Enterprise</a:t>
            </a:r>
          </a:p>
        </p:txBody>
      </p:sp>
      <p:sp>
        <p:nvSpPr>
          <p:cNvPr id="45" name="">
            <a:extLst xmlns:a="http://schemas.openxmlformats.org/drawingml/2006/main">
              <a:ext uri="{FF2B5EF4-FFF2-40B4-BE49-F238E27FC236}">
                <a16:creationId xmlns:a16="http://schemas.microsoft.com/office/drawing/2014/main" id="{3B2B1558-4F14-4A45-8471-1D6600CC64EC}"/>
              </a:ext>
            </a:extLst>
          </p:cNvPr>
          <p:cNvSpPr>
            <a:spLocks xmlns:a="http://schemas.openxmlformats.org/drawingml/2006/main" noGrp="1"/>
          </p:cNvSpPr>
          <p:nvPr/>
        </p:nvSpPr>
        <p:spPr>
          <a:xfrm xmlns:a="http://schemas.openxmlformats.org/drawingml/2006/main">
            <a:off x="2381250" y="4057650"/>
            <a:ext cx="1714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6" name="">
            <a:extLst xmlns:a="http://schemas.openxmlformats.org/drawingml/2006/main">
              <a:ext uri="{FF2B5EF4-FFF2-40B4-BE49-F238E27FC236}">
                <a16:creationId xmlns:a16="http://schemas.microsoft.com/office/drawing/2014/main" id="{99E70012-5A95-4FC3-8D7F-477CC8961269}"/>
              </a:ext>
            </a:extLst>
          </p:cNvPr>
          <p:cNvSpPr>
            <a:spLocks xmlns:a="http://schemas.openxmlformats.org/drawingml/2006/main" noGrp="1"/>
          </p:cNvSpPr>
          <p:nvPr/>
        </p:nvSpPr>
        <p:spPr>
          <a:xfrm xmlns:a="http://schemas.openxmlformats.org/drawingml/2006/main">
            <a:off x="2495550" y="419100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Custom</a:t>
            </a:r>
          </a:p>
        </p:txBody>
      </p:sp>
      <p:sp>
        <p:nvSpPr>
          <p:cNvPr id="47" name="">
            <a:extLst xmlns:a="http://schemas.openxmlformats.org/drawingml/2006/main">
              <a:ext uri="{FF2B5EF4-FFF2-40B4-BE49-F238E27FC236}">
                <a16:creationId xmlns:a16="http://schemas.microsoft.com/office/drawing/2014/main" id="{B9E2A178-6CCF-4E85-B218-D224C10FF3BC}"/>
              </a:ext>
            </a:extLst>
          </p:cNvPr>
          <p:cNvSpPr>
            <a:spLocks xmlns:a="http://schemas.openxmlformats.org/drawingml/2006/main" noGrp="1"/>
          </p:cNvSpPr>
          <p:nvPr/>
        </p:nvSpPr>
        <p:spPr>
          <a:xfrm xmlns:a="http://schemas.openxmlformats.org/drawingml/2006/main">
            <a:off x="4095750" y="4057650"/>
            <a:ext cx="1714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48" name="">
            <a:extLst xmlns:a="http://schemas.openxmlformats.org/drawingml/2006/main">
              <a:ext uri="{FF2B5EF4-FFF2-40B4-BE49-F238E27FC236}">
                <a16:creationId xmlns:a16="http://schemas.microsoft.com/office/drawing/2014/main" id="{71886257-A980-4E50-870C-9E178C1C141F}"/>
              </a:ext>
            </a:extLst>
          </p:cNvPr>
          <p:cNvSpPr>
            <a:spLocks xmlns:a="http://schemas.openxmlformats.org/drawingml/2006/main" noGrp="1"/>
          </p:cNvSpPr>
          <p:nvPr/>
        </p:nvSpPr>
        <p:spPr>
          <a:xfrm xmlns:a="http://schemas.openxmlformats.org/drawingml/2006/main">
            <a:off x="4210050" y="4191000"/>
            <a:ext cx="1485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Estate based</a:t>
            </a:r>
          </a:p>
        </p:txBody>
      </p:sp>
      <p:sp>
        <p:nvSpPr>
          <p:cNvPr id="49" name="">
            <a:extLst xmlns:a="http://schemas.openxmlformats.org/drawingml/2006/main">
              <a:ext uri="{FF2B5EF4-FFF2-40B4-BE49-F238E27FC236}">
                <a16:creationId xmlns:a16="http://schemas.microsoft.com/office/drawing/2014/main" id="{E3F0C77A-77ED-4400-8516-B8590B54CCF5}"/>
              </a:ext>
            </a:extLst>
          </p:cNvPr>
          <p:cNvSpPr>
            <a:spLocks xmlns:a="http://schemas.openxmlformats.org/drawingml/2006/main" noGrp="1"/>
          </p:cNvSpPr>
          <p:nvPr/>
        </p:nvSpPr>
        <p:spPr>
          <a:xfrm xmlns:a="http://schemas.openxmlformats.org/drawingml/2006/main">
            <a:off x="5810250" y="4057650"/>
            <a:ext cx="238125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0" name="">
            <a:extLst xmlns:a="http://schemas.openxmlformats.org/drawingml/2006/main">
              <a:ext uri="{FF2B5EF4-FFF2-40B4-BE49-F238E27FC236}">
                <a16:creationId xmlns:a16="http://schemas.microsoft.com/office/drawing/2014/main" id="{1E0D83C0-D41F-4CFD-A428-260E85884CA9}"/>
              </a:ext>
            </a:extLst>
          </p:cNvPr>
          <p:cNvSpPr>
            <a:spLocks xmlns:a="http://schemas.openxmlformats.org/drawingml/2006/main" noGrp="1"/>
          </p:cNvSpPr>
          <p:nvPr/>
        </p:nvSpPr>
        <p:spPr>
          <a:xfrm xmlns:a="http://schemas.openxmlformats.org/drawingml/2006/main">
            <a:off x="5924550" y="4191000"/>
            <a:ext cx="21526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Set by rollout scope</a:t>
            </a:r>
          </a:p>
        </p:txBody>
      </p:sp>
      <p:sp>
        <p:nvSpPr>
          <p:cNvPr id="51" name="">
            <a:extLst xmlns:a="http://schemas.openxmlformats.org/drawingml/2006/main">
              <a:ext uri="{FF2B5EF4-FFF2-40B4-BE49-F238E27FC236}">
                <a16:creationId xmlns:a16="http://schemas.microsoft.com/office/drawing/2014/main" id="{5D0FDE3B-1CD6-4DB6-843C-D6158175A19B}"/>
              </a:ext>
            </a:extLst>
          </p:cNvPr>
          <p:cNvSpPr>
            <a:spLocks xmlns:a="http://schemas.openxmlformats.org/drawingml/2006/main" noGrp="1"/>
          </p:cNvSpPr>
          <p:nvPr/>
        </p:nvSpPr>
        <p:spPr>
          <a:xfrm xmlns:a="http://schemas.openxmlformats.org/drawingml/2006/main">
            <a:off x="8191500" y="4057650"/>
            <a:ext cx="2476500" cy="438150"/>
          </a:xfrm>
          <a:prstGeom xmlns:a="http://schemas.openxmlformats.org/drawingml/2006/main" prst="rect">
            <a:avLst/>
          </a:prstGeom>
          <a:solidFill xmlns:a="http://schemas.openxmlformats.org/drawingml/2006/main">
            <a:srgbClr val="0F172A"/>
          </a:solidFill>
          <a:ln xmlns:a="http://schemas.openxmlformats.org/drawingml/2006/main" w="9525">
            <a:solidFill>
              <a:srgbClr val="243244"/>
            </a:solidFill>
          </a:ln>
        </p:spPr>
      </p:sp>
      <p:sp>
        <p:nvSpPr>
          <p:cNvPr id="52" name="">
            <a:extLst xmlns:a="http://schemas.openxmlformats.org/drawingml/2006/main">
              <a:ext uri="{FF2B5EF4-FFF2-40B4-BE49-F238E27FC236}">
                <a16:creationId xmlns:a16="http://schemas.microsoft.com/office/drawing/2014/main" id="{5D10921A-1360-4965-9F78-E2649613BA73}"/>
              </a:ext>
            </a:extLst>
          </p:cNvPr>
          <p:cNvSpPr>
            <a:spLocks xmlns:a="http://schemas.openxmlformats.org/drawingml/2006/main" noGrp="1"/>
          </p:cNvSpPr>
          <p:nvPr/>
        </p:nvSpPr>
        <p:spPr>
          <a:xfrm xmlns:a="http://schemas.openxmlformats.org/drawingml/2006/main">
            <a:off x="8305800" y="4191000"/>
            <a:ext cx="2247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75" b="0">
                <a:solidFill>
                  <a:srgbClr val="CBD5E1"/>
                </a:solidFill>
                <a:latin typeface="Aptos"/>
                <a:ea typeface="Aptos"/>
                <a:cs typeface="Aptos"/>
              </a:defRPr>
            </a:pPr>
            <a:r>
              <a:rPr sz="975" b="0">
                <a:solidFill>
                  <a:srgbClr val="CBD5E1"/>
                </a:solidFill>
                <a:latin typeface="Aptos"/>
                <a:ea typeface="Aptos"/>
                <a:cs typeface="Aptos"/>
              </a:rPr>
              <a:t>Use portfolio event count</a:t>
            </a:r>
          </a:p>
        </p:txBody>
      </p:sp>
      <p:sp>
        <p:nvSpPr>
          <p:cNvPr id="53" name="">
            <a:extLst xmlns:a="http://schemas.openxmlformats.org/drawingml/2006/main">
              <a:ext uri="{FF2B5EF4-FFF2-40B4-BE49-F238E27FC236}">
                <a16:creationId xmlns:a16="http://schemas.microsoft.com/office/drawing/2014/main" id="{0B3E450E-CB0F-4884-95FF-5C26EBF5A897}"/>
              </a:ext>
            </a:extLst>
          </p:cNvPr>
          <p:cNvSpPr>
            <a:spLocks xmlns:a="http://schemas.openxmlformats.org/drawingml/2006/main" noGrp="1"/>
          </p:cNvSpPr>
          <p:nvPr/>
        </p:nvSpPr>
        <p:spPr>
          <a:xfrm xmlns:a="http://schemas.openxmlformats.org/drawingml/2006/main">
            <a:off x="971550" y="4838700"/>
            <a:ext cx="2952750" cy="11430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54" name="">
            <a:extLst xmlns:a="http://schemas.openxmlformats.org/drawingml/2006/main">
              <a:ext uri="{FF2B5EF4-FFF2-40B4-BE49-F238E27FC236}">
                <a16:creationId xmlns:a16="http://schemas.microsoft.com/office/drawing/2014/main" id="{099B14FF-A384-4FEC-9324-3BA9FFF6D01A}"/>
              </a:ext>
            </a:extLst>
          </p:cNvPr>
          <p:cNvSpPr>
            <a:spLocks xmlns:a="http://schemas.openxmlformats.org/drawingml/2006/main" noGrp="1"/>
          </p:cNvSpPr>
          <p:nvPr/>
        </p:nvSpPr>
        <p:spPr>
          <a:xfrm xmlns:a="http://schemas.openxmlformats.org/drawingml/2006/main">
            <a:off x="971550" y="4838700"/>
            <a:ext cx="57150" cy="11430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55" name="">
            <a:extLst xmlns:a="http://schemas.openxmlformats.org/drawingml/2006/main">
              <a:ext uri="{FF2B5EF4-FFF2-40B4-BE49-F238E27FC236}">
                <a16:creationId xmlns:a16="http://schemas.microsoft.com/office/drawing/2014/main" id="{84C217CA-940B-4928-BA40-28468BF6BBAA}"/>
              </a:ext>
            </a:extLst>
          </p:cNvPr>
          <p:cNvSpPr>
            <a:spLocks xmlns:a="http://schemas.openxmlformats.org/drawingml/2006/main" noGrp="1"/>
          </p:cNvSpPr>
          <p:nvPr/>
        </p:nvSpPr>
        <p:spPr>
          <a:xfrm xmlns:a="http://schemas.openxmlformats.org/drawingml/2006/main">
            <a:off x="1181100" y="5010150"/>
            <a:ext cx="253365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A$3.25/day</a:t>
            </a:r>
          </a:p>
        </p:txBody>
      </p:sp>
      <p:sp>
        <p:nvSpPr>
          <p:cNvPr id="56" name="">
            <a:extLst xmlns:a="http://schemas.openxmlformats.org/drawingml/2006/main">
              <a:ext uri="{FF2B5EF4-FFF2-40B4-BE49-F238E27FC236}">
                <a16:creationId xmlns:a16="http://schemas.microsoft.com/office/drawing/2014/main" id="{98E9B953-7367-4542-BFBB-A5FD10592534}"/>
              </a:ext>
            </a:extLst>
          </p:cNvPr>
          <p:cNvSpPr>
            <a:spLocks xmlns:a="http://schemas.openxmlformats.org/drawingml/2006/main" noGrp="1"/>
          </p:cNvSpPr>
          <p:nvPr/>
        </p:nvSpPr>
        <p:spPr>
          <a:xfrm xmlns:a="http://schemas.openxmlformats.org/drawingml/2006/main">
            <a:off x="1181100" y="5372100"/>
            <a:ext cx="25336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Starter daily equivalent</a:t>
            </a:r>
          </a:p>
        </p:txBody>
      </p:sp>
      <p:sp>
        <p:nvSpPr>
          <p:cNvPr id="57" name="">
            <a:extLst xmlns:a="http://schemas.openxmlformats.org/drawingml/2006/main">
              <a:ext uri="{FF2B5EF4-FFF2-40B4-BE49-F238E27FC236}">
                <a16:creationId xmlns:a16="http://schemas.microsoft.com/office/drawing/2014/main" id="{44E54A43-8FF9-400D-B407-F3B9D39576B0}"/>
              </a:ext>
            </a:extLst>
          </p:cNvPr>
          <p:cNvSpPr>
            <a:spLocks xmlns:a="http://schemas.openxmlformats.org/drawingml/2006/main" noGrp="1"/>
          </p:cNvSpPr>
          <p:nvPr/>
        </p:nvSpPr>
        <p:spPr>
          <a:xfrm xmlns:a="http://schemas.openxmlformats.org/drawingml/2006/main">
            <a:off x="1181100" y="5619750"/>
            <a:ext cx="25336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A modest daily cost for a controlled event close process.</a:t>
            </a:r>
          </a:p>
        </p:txBody>
      </p:sp>
      <p:sp>
        <p:nvSpPr>
          <p:cNvPr id="58" name="">
            <a:extLst xmlns:a="http://schemas.openxmlformats.org/drawingml/2006/main">
              <a:ext uri="{FF2B5EF4-FFF2-40B4-BE49-F238E27FC236}">
                <a16:creationId xmlns:a16="http://schemas.microsoft.com/office/drawing/2014/main" id="{AA5E52B3-2D64-4FEB-BD68-908B4DBA7924}"/>
              </a:ext>
            </a:extLst>
          </p:cNvPr>
          <p:cNvSpPr>
            <a:spLocks xmlns:a="http://schemas.openxmlformats.org/drawingml/2006/main" noGrp="1"/>
          </p:cNvSpPr>
          <p:nvPr/>
        </p:nvSpPr>
        <p:spPr>
          <a:xfrm xmlns:a="http://schemas.openxmlformats.org/drawingml/2006/main">
            <a:off x="4629150" y="4838700"/>
            <a:ext cx="2952750" cy="11430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59" name="">
            <a:extLst xmlns:a="http://schemas.openxmlformats.org/drawingml/2006/main">
              <a:ext uri="{FF2B5EF4-FFF2-40B4-BE49-F238E27FC236}">
                <a16:creationId xmlns:a16="http://schemas.microsoft.com/office/drawing/2014/main" id="{851DF96E-506B-45A6-9210-88D547EDEE63}"/>
              </a:ext>
            </a:extLst>
          </p:cNvPr>
          <p:cNvSpPr>
            <a:spLocks xmlns:a="http://schemas.openxmlformats.org/drawingml/2006/main" noGrp="1"/>
          </p:cNvSpPr>
          <p:nvPr/>
        </p:nvSpPr>
        <p:spPr>
          <a:xfrm xmlns:a="http://schemas.openxmlformats.org/drawingml/2006/main">
            <a:off x="4629150" y="4838700"/>
            <a:ext cx="57150" cy="11430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60" name="">
            <a:extLst xmlns:a="http://schemas.openxmlformats.org/drawingml/2006/main">
              <a:ext uri="{FF2B5EF4-FFF2-40B4-BE49-F238E27FC236}">
                <a16:creationId xmlns:a16="http://schemas.microsoft.com/office/drawing/2014/main" id="{C53F149B-E9CC-4C08-BA24-917F8C5DC7A4}"/>
              </a:ext>
            </a:extLst>
          </p:cNvPr>
          <p:cNvSpPr>
            <a:spLocks xmlns:a="http://schemas.openxmlformats.org/drawingml/2006/main" noGrp="1"/>
          </p:cNvSpPr>
          <p:nvPr/>
        </p:nvSpPr>
        <p:spPr>
          <a:xfrm xmlns:a="http://schemas.openxmlformats.org/drawingml/2006/main">
            <a:off x="4838700" y="5010150"/>
            <a:ext cx="253365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A$6.54/day</a:t>
            </a:r>
          </a:p>
        </p:txBody>
      </p:sp>
      <p:sp>
        <p:nvSpPr>
          <p:cNvPr id="61" name="">
            <a:extLst xmlns:a="http://schemas.openxmlformats.org/drawingml/2006/main">
              <a:ext uri="{FF2B5EF4-FFF2-40B4-BE49-F238E27FC236}">
                <a16:creationId xmlns:a16="http://schemas.microsoft.com/office/drawing/2014/main" id="{DA935069-A694-4538-9C52-F888EBCED1AF}"/>
              </a:ext>
            </a:extLst>
          </p:cNvPr>
          <p:cNvSpPr>
            <a:spLocks xmlns:a="http://schemas.openxmlformats.org/drawingml/2006/main" noGrp="1"/>
          </p:cNvSpPr>
          <p:nvPr/>
        </p:nvSpPr>
        <p:spPr>
          <a:xfrm xmlns:a="http://schemas.openxmlformats.org/drawingml/2006/main">
            <a:off x="4838700" y="5372100"/>
            <a:ext cx="25336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Growth daily equivalent</a:t>
            </a:r>
          </a:p>
        </p:txBody>
      </p:sp>
      <p:sp>
        <p:nvSpPr>
          <p:cNvPr id="62" name="">
            <a:extLst xmlns:a="http://schemas.openxmlformats.org/drawingml/2006/main">
              <a:ext uri="{FF2B5EF4-FFF2-40B4-BE49-F238E27FC236}">
                <a16:creationId xmlns:a16="http://schemas.microsoft.com/office/drawing/2014/main" id="{A91F3309-E943-4F0F-8CDC-46C5B85720F1}"/>
              </a:ext>
            </a:extLst>
          </p:cNvPr>
          <p:cNvSpPr>
            <a:spLocks xmlns:a="http://schemas.openxmlformats.org/drawingml/2006/main" noGrp="1"/>
          </p:cNvSpPr>
          <p:nvPr/>
        </p:nvSpPr>
        <p:spPr>
          <a:xfrm xmlns:a="http://schemas.openxmlformats.org/drawingml/2006/main">
            <a:off x="4838700" y="5619750"/>
            <a:ext cx="25336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For heavier operations needing faster support and scale.</a:t>
            </a:r>
          </a:p>
        </p:txBody>
      </p:sp>
      <p:sp>
        <p:nvSpPr>
          <p:cNvPr id="63" name="">
            <a:extLst xmlns:a="http://schemas.openxmlformats.org/drawingml/2006/main">
              <a:ext uri="{FF2B5EF4-FFF2-40B4-BE49-F238E27FC236}">
                <a16:creationId xmlns:a16="http://schemas.microsoft.com/office/drawing/2014/main" id="{EC7AE15D-99A0-4D08-BB71-0898F31BD569}"/>
              </a:ext>
            </a:extLst>
          </p:cNvPr>
          <p:cNvSpPr>
            <a:spLocks xmlns:a="http://schemas.openxmlformats.org/drawingml/2006/main" noGrp="1"/>
          </p:cNvSpPr>
          <p:nvPr/>
        </p:nvSpPr>
        <p:spPr>
          <a:xfrm xmlns:a="http://schemas.openxmlformats.org/drawingml/2006/main">
            <a:off x="8286750" y="4838700"/>
            <a:ext cx="2952750" cy="11430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64" name="">
            <a:extLst xmlns:a="http://schemas.openxmlformats.org/drawingml/2006/main">
              <a:ext uri="{FF2B5EF4-FFF2-40B4-BE49-F238E27FC236}">
                <a16:creationId xmlns:a16="http://schemas.microsoft.com/office/drawing/2014/main" id="{F59142D2-E81C-41B5-B9BE-0568B17451AC}"/>
              </a:ext>
            </a:extLst>
          </p:cNvPr>
          <p:cNvSpPr>
            <a:spLocks xmlns:a="http://schemas.openxmlformats.org/drawingml/2006/main" noGrp="1"/>
          </p:cNvSpPr>
          <p:nvPr/>
        </p:nvSpPr>
        <p:spPr>
          <a:xfrm xmlns:a="http://schemas.openxmlformats.org/drawingml/2006/main">
            <a:off x="8286750" y="4838700"/>
            <a:ext cx="57150" cy="11430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65" name="">
            <a:extLst xmlns:a="http://schemas.openxmlformats.org/drawingml/2006/main">
              <a:ext uri="{FF2B5EF4-FFF2-40B4-BE49-F238E27FC236}">
                <a16:creationId xmlns:a16="http://schemas.microsoft.com/office/drawing/2014/main" id="{E15A946D-9228-4A7C-922A-E2120A164041}"/>
              </a:ext>
            </a:extLst>
          </p:cNvPr>
          <p:cNvSpPr>
            <a:spLocks xmlns:a="http://schemas.openxmlformats.org/drawingml/2006/main" noGrp="1"/>
          </p:cNvSpPr>
          <p:nvPr/>
        </p:nvSpPr>
        <p:spPr>
          <a:xfrm xmlns:a="http://schemas.openxmlformats.org/drawingml/2006/main">
            <a:off x="8496300" y="5010150"/>
            <a:ext cx="253365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100" b="1">
                <a:solidFill>
                  <a:srgbClr val="F8FAFC"/>
                </a:solidFill>
                <a:latin typeface="Aptos Display"/>
                <a:ea typeface="Aptos Display"/>
                <a:cs typeface="Aptos Display"/>
              </a:defRPr>
            </a:pPr>
            <a:r>
              <a:rPr sz="2100" b="1">
                <a:solidFill>
                  <a:srgbClr val="F8FAFC"/>
                </a:solidFill>
                <a:latin typeface="Aptos Display"/>
                <a:ea typeface="Aptos Display"/>
                <a:cs typeface="Aptos Display"/>
              </a:rPr>
              <a:t>30 days</a:t>
            </a:r>
          </a:p>
        </p:txBody>
      </p:sp>
      <p:sp>
        <p:nvSpPr>
          <p:cNvPr id="66" name="">
            <a:extLst xmlns:a="http://schemas.openxmlformats.org/drawingml/2006/main">
              <a:ext uri="{FF2B5EF4-FFF2-40B4-BE49-F238E27FC236}">
                <a16:creationId xmlns:a16="http://schemas.microsoft.com/office/drawing/2014/main" id="{5DED8DA8-06FB-4172-9E1B-E30DD585612A}"/>
              </a:ext>
            </a:extLst>
          </p:cNvPr>
          <p:cNvSpPr>
            <a:spLocks xmlns:a="http://schemas.openxmlformats.org/drawingml/2006/main" noGrp="1"/>
          </p:cNvSpPr>
          <p:nvPr/>
        </p:nvSpPr>
        <p:spPr>
          <a:xfrm xmlns:a="http://schemas.openxmlformats.org/drawingml/2006/main">
            <a:off x="8496300" y="5372100"/>
            <a:ext cx="25336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1">
                <a:solidFill>
                  <a:srgbClr val="CBD5E1"/>
                </a:solidFill>
                <a:latin typeface="Aptos Display"/>
                <a:ea typeface="Aptos Display"/>
                <a:cs typeface="Aptos Display"/>
              </a:defRPr>
            </a:pPr>
            <a:r>
              <a:rPr sz="1125" b="1">
                <a:solidFill>
                  <a:srgbClr val="CBD5E1"/>
                </a:solidFill>
                <a:latin typeface="Aptos Display"/>
                <a:ea typeface="Aptos Display"/>
                <a:cs typeface="Aptos Display"/>
              </a:rPr>
              <a:t>pilot review window</a:t>
            </a:r>
          </a:p>
        </p:txBody>
      </p:sp>
      <p:sp>
        <p:nvSpPr>
          <p:cNvPr id="67" name="">
            <a:extLst xmlns:a="http://schemas.openxmlformats.org/drawingml/2006/main">
              <a:ext uri="{FF2B5EF4-FFF2-40B4-BE49-F238E27FC236}">
                <a16:creationId xmlns:a16="http://schemas.microsoft.com/office/drawing/2014/main" id="{1D2985E7-8B83-4E52-9833-4826C84247BC}"/>
              </a:ext>
            </a:extLst>
          </p:cNvPr>
          <p:cNvSpPr>
            <a:spLocks xmlns:a="http://schemas.openxmlformats.org/drawingml/2006/main" noGrp="1"/>
          </p:cNvSpPr>
          <p:nvPr/>
        </p:nvSpPr>
        <p:spPr>
          <a:xfrm xmlns:a="http://schemas.openxmlformats.org/drawingml/2006/main">
            <a:off x="8496300" y="5619750"/>
            <a:ext cx="25336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0">
                <a:solidFill>
                  <a:srgbClr val="A7B2BF"/>
                </a:solidFill>
                <a:latin typeface="Aptos"/>
                <a:ea typeface="Aptos"/>
                <a:cs typeface="Aptos"/>
              </a:defRPr>
            </a:pPr>
            <a:r>
              <a:rPr sz="825" b="0">
                <a:solidFill>
                  <a:srgbClr val="A7B2BF"/>
                </a:solidFill>
                <a:latin typeface="Aptos"/>
                <a:ea typeface="Aptos"/>
                <a:cs typeface="Aptos"/>
              </a:rPr>
              <a:t>Run actual event count, hours saved, and avoided exceptions.</a:t>
            </a:r>
          </a:p>
        </p:txBody>
      </p:sp>
      <p:sp>
        <p:nvSpPr>
          <p:cNvPr id="68" name="">
            <a:extLst xmlns:a="http://schemas.openxmlformats.org/drawingml/2006/main">
              <a:ext uri="{FF2B5EF4-FFF2-40B4-BE49-F238E27FC236}">
                <a16:creationId xmlns:a16="http://schemas.microsoft.com/office/drawing/2014/main" id="{7580A26E-EE27-46B7-82B6-4C9865099036}"/>
              </a:ext>
            </a:extLst>
          </p:cNvPr>
          <p:cNvSpPr>
            <a:spLocks xmlns:a="http://schemas.openxmlformats.org/drawingml/2006/main" noGrp="1"/>
          </p:cNvSpPr>
          <p:nvPr/>
        </p:nvSpPr>
        <p:spPr>
          <a:xfrm xmlns:a="http://schemas.openxmlformats.org/drawingml/2006/main">
            <a:off x="2457450" y="6115050"/>
            <a:ext cx="7277100" cy="247650"/>
          </a:xfrm>
          <a:prstGeom xmlns:a="http://schemas.openxmlformats.org/drawingml/2006/main" prst="rect">
            <a:avLst/>
          </a:prstGeom>
          <a:solidFill xmlns:a="http://schemas.openxmlformats.org/drawingml/2006/main">
            <a:srgbClr val="111827"/>
          </a:solidFill>
          <a:ln xmlns:a="http://schemas.openxmlformats.org/drawingml/2006/main" w="9525">
            <a:solidFill>
              <a:srgbClr val="243244"/>
            </a:solidFill>
          </a:ln>
        </p:spPr>
      </p:sp>
      <p:sp>
        <p:nvSpPr>
          <p:cNvPr id="69" name="">
            <a:extLst xmlns:a="http://schemas.openxmlformats.org/drawingml/2006/main">
              <a:ext uri="{FF2B5EF4-FFF2-40B4-BE49-F238E27FC236}">
                <a16:creationId xmlns:a16="http://schemas.microsoft.com/office/drawing/2014/main" id="{191FCA79-92F0-4B11-9781-4F07D90D5FAA}"/>
              </a:ext>
            </a:extLst>
          </p:cNvPr>
          <p:cNvSpPr>
            <a:spLocks xmlns:a="http://schemas.openxmlformats.org/drawingml/2006/main" noGrp="1"/>
          </p:cNvSpPr>
          <p:nvPr/>
        </p:nvSpPr>
        <p:spPr>
          <a:xfrm xmlns:a="http://schemas.openxmlformats.org/drawingml/2006/main">
            <a:off x="2609850" y="6172200"/>
            <a:ext cx="6972300" cy="1333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900" b="0">
                <a:solidFill>
                  <a:srgbClr val="A7B2BF"/>
                </a:solidFill>
                <a:latin typeface="Aptos"/>
                <a:ea typeface="Aptos"/>
                <a:cs typeface="Aptos"/>
              </a:defRPr>
            </a:pPr>
            <a:r>
              <a:rPr sz="900" b="0">
                <a:solidFill>
                  <a:srgbClr val="A7B2BF"/>
                </a:solidFill>
                <a:latin typeface="Aptos"/>
                <a:ea typeface="Aptos"/>
                <a:cs typeface="Aptos"/>
              </a:rPr>
              <a:t>A few cleaner events, one avoided stock loss, or one hour per week can justify the spend.</a:t>
            </a:r>
          </a:p>
        </p:txBody>
      </p:sp>
    </p:spTree>
    <p:extLst>
      <p:ext uri="{BB962C8B-B14F-4D97-AF65-F5344CB8AC3E}">
        <p14:creationId xmlns:p14="http://schemas.microsoft.com/office/powerpoint/2010/main" val="160093163"/>
      </p:ext>
    </p:extLst>
  </p:cSld>
</p:sld>
</file>

<file path=ppt/slides/slide9.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BBBFA8A5-481C-4280-94C7-95AE0C6DA721}"/>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80B0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C3E6A92F-DC13-4200-B1BE-8B99D42D93DF}"/>
              </a:ext>
            </a:extLst>
          </p:cNvPr>
          <p:cNvSpPr>
            <a:spLocks xmlns:a="http://schemas.openxmlformats.org/drawingml/2006/main" noGrp="1"/>
          </p:cNvSpPr>
          <p:nvPr/>
        </p:nvSpPr>
        <p:spPr>
          <a:xfrm xmlns:a="http://schemas.openxmlformats.org/drawingml/2006/main">
            <a:off x="0" y="0"/>
            <a:ext cx="12192000" cy="762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 name="">
            <a:extLst xmlns:a="http://schemas.openxmlformats.org/drawingml/2006/main">
              <a:ext uri="{FF2B5EF4-FFF2-40B4-BE49-F238E27FC236}">
                <a16:creationId xmlns:a16="http://schemas.microsoft.com/office/drawing/2014/main" id="{EE9A5639-6E8B-4DD7-AF96-3DC1B1423FD3}"/>
              </a:ext>
            </a:extLst>
          </p:cNvPr>
          <p:cNvSpPr>
            <a:spLocks xmlns:a="http://schemas.openxmlformats.org/drawingml/2006/main" noGrp="1"/>
          </p:cNvSpPr>
          <p:nvPr/>
        </p:nvSpPr>
        <p:spPr>
          <a:xfrm xmlns:a="http://schemas.openxmlformats.org/drawingml/2006/main">
            <a:off x="0" y="6248400"/>
            <a:ext cx="12192000" cy="609600"/>
          </a:xfrm>
          <a:prstGeom xmlns:a="http://schemas.openxmlformats.org/drawingml/2006/main" prst="rect">
            <a:avLst/>
          </a:prstGeom>
          <a:solidFill xmlns:a="http://schemas.openxmlformats.org/drawingml/2006/main">
            <a:srgbClr val="070A0A"/>
          </a:solidFill>
          <a:ln xmlns:a="http://schemas.openxmlformats.org/drawingml/2006/main" w="0">
            <a:solidFill>
              <a:srgbClr val="000000">
                <a:alpha val="0"/>
              </a:srgbClr>
            </a:solidFill>
            <a:prstDash val="solid"/>
          </a:ln>
        </p:spPr>
      </p:sp>
      <p:sp>
        <p:nvSpPr>
          <p:cNvPr id="4" name="">
            <a:extLst xmlns:a="http://schemas.openxmlformats.org/drawingml/2006/main">
              <a:ext uri="{FF2B5EF4-FFF2-40B4-BE49-F238E27FC236}">
                <a16:creationId xmlns:a16="http://schemas.microsoft.com/office/drawing/2014/main" id="{2D9D0A2F-5DD7-413A-97CA-03BF075F6A7E}"/>
              </a:ext>
            </a:extLst>
          </p:cNvPr>
          <p:cNvSpPr>
            <a:spLocks xmlns:a="http://schemas.openxmlformats.org/drawingml/2006/main" noGrp="1"/>
          </p:cNvSpPr>
          <p:nvPr/>
        </p:nvSpPr>
        <p:spPr>
          <a:xfrm xmlns:a="http://schemas.openxmlformats.org/drawingml/2006/main">
            <a:off x="495300" y="6486525"/>
            <a:ext cx="7048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A7B2BF"/>
                </a:solidFill>
                <a:latin typeface="Aptos"/>
                <a:ea typeface="Aptos"/>
                <a:cs typeface="Aptos"/>
              </a:defRPr>
            </a:pPr>
            <a:r>
              <a:rPr sz="900" b="0">
                <a:solidFill>
                  <a:srgbClr val="A7B2BF"/>
                </a:solidFill>
                <a:latin typeface="Aptos"/>
                <a:ea typeface="Aptos"/>
                <a:cs typeface="Aptos"/>
              </a:rPr>
              <a:t>The Liquid Audit finance briefing | planning model, not audited savings</a:t>
            </a:r>
          </a:p>
        </p:txBody>
      </p:sp>
      <p:sp>
        <p:nvSpPr>
          <p:cNvPr id="5" name="">
            <a:extLst xmlns:a="http://schemas.openxmlformats.org/drawingml/2006/main">
              <a:ext uri="{FF2B5EF4-FFF2-40B4-BE49-F238E27FC236}">
                <a16:creationId xmlns:a16="http://schemas.microsoft.com/office/drawing/2014/main" id="{A0B8B3A9-4E12-4011-8AE2-595D9DFBAC83}"/>
              </a:ext>
            </a:extLst>
          </p:cNvPr>
          <p:cNvSpPr>
            <a:spLocks xmlns:a="http://schemas.openxmlformats.org/drawingml/2006/main" noGrp="1"/>
          </p:cNvSpPr>
          <p:nvPr/>
        </p:nvSpPr>
        <p:spPr>
          <a:xfrm xmlns:a="http://schemas.openxmlformats.org/drawingml/2006/main">
            <a:off x="11220450" y="6429375"/>
            <a:ext cx="47625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975" b="1">
                <a:solidFill>
                  <a:srgbClr val="CBD5E1"/>
                </a:solidFill>
                <a:latin typeface="Aptos Display"/>
                <a:ea typeface="Aptos Display"/>
                <a:cs typeface="Aptos Display"/>
              </a:defRPr>
            </a:pPr>
            <a:r>
              <a:rPr sz="975" b="1">
                <a:solidFill>
                  <a:srgbClr val="CBD5E1"/>
                </a:solidFill>
                <a:latin typeface="Aptos Display"/>
                <a:ea typeface="Aptos Display"/>
                <a:cs typeface="Aptos Display"/>
              </a:rPr>
              <a:t>09</a:t>
            </a:r>
          </a:p>
        </p:txBody>
      </p:sp>
      <p:sp>
        <p:nvSpPr>
          <p:cNvPr id="6" name="">
            <a:extLst xmlns:a="http://schemas.openxmlformats.org/drawingml/2006/main">
              <a:ext uri="{FF2B5EF4-FFF2-40B4-BE49-F238E27FC236}">
                <a16:creationId xmlns:a16="http://schemas.microsoft.com/office/drawing/2014/main" id="{B1F44FFD-1EEE-4C64-85C7-5D59472F7430}"/>
              </a:ext>
            </a:extLst>
          </p:cNvPr>
          <p:cNvSpPr>
            <a:spLocks xmlns:a="http://schemas.openxmlformats.org/drawingml/2006/main" noGrp="1"/>
          </p:cNvSpPr>
          <p:nvPr/>
        </p:nvSpPr>
        <p:spPr>
          <a:xfrm xmlns:a="http://schemas.openxmlformats.org/drawingml/2006/main">
            <a:off x="495300" y="457200"/>
            <a:ext cx="95250" cy="9525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7" name="">
            <a:extLst xmlns:a="http://schemas.openxmlformats.org/drawingml/2006/main">
              <a:ext uri="{FF2B5EF4-FFF2-40B4-BE49-F238E27FC236}">
                <a16:creationId xmlns:a16="http://schemas.microsoft.com/office/drawing/2014/main" id="{D0770893-5286-45EE-8785-1A52F2969C69}"/>
              </a:ext>
            </a:extLst>
          </p:cNvPr>
          <p:cNvSpPr>
            <a:spLocks xmlns:a="http://schemas.openxmlformats.org/drawingml/2006/main" noGrp="1"/>
          </p:cNvSpPr>
          <p:nvPr/>
        </p:nvSpPr>
        <p:spPr>
          <a:xfrm xmlns:a="http://schemas.openxmlformats.org/drawingml/2006/main">
            <a:off x="704850" y="419100"/>
            <a:ext cx="49530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1">
                <a:solidFill>
                  <a:srgbClr val="17C7CF"/>
                </a:solidFill>
                <a:latin typeface="Aptos Display"/>
                <a:ea typeface="Aptos Display"/>
                <a:cs typeface="Aptos Display"/>
              </a:defRPr>
            </a:pPr>
            <a:r>
              <a:rPr sz="975" b="1">
                <a:solidFill>
                  <a:srgbClr val="17C7CF"/>
                </a:solidFill>
                <a:latin typeface="Aptos Display"/>
                <a:ea typeface="Aptos Display"/>
                <a:cs typeface="Aptos Display"/>
              </a:rPr>
              <a:t>WHY MANAGERS CAN MOVE FASTER</a:t>
            </a:r>
          </a:p>
        </p:txBody>
      </p:sp>
      <p:sp>
        <p:nvSpPr>
          <p:cNvPr id="8" name="">
            <a:extLst xmlns:a="http://schemas.openxmlformats.org/drawingml/2006/main">
              <a:ext uri="{FF2B5EF4-FFF2-40B4-BE49-F238E27FC236}">
                <a16:creationId xmlns:a16="http://schemas.microsoft.com/office/drawing/2014/main" id="{D6F21381-6012-4DE0-92A1-F93452EFBA3F}"/>
              </a:ext>
            </a:extLst>
          </p:cNvPr>
          <p:cNvSpPr>
            <a:spLocks xmlns:a="http://schemas.openxmlformats.org/drawingml/2006/main" noGrp="1"/>
          </p:cNvSpPr>
          <p:nvPr/>
        </p:nvSpPr>
        <p:spPr>
          <a:xfrm xmlns:a="http://schemas.openxmlformats.org/drawingml/2006/main">
            <a:off x="495300" y="742950"/>
            <a:ext cx="74295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2625" b="1">
                <a:solidFill>
                  <a:srgbClr val="F8FAFC"/>
                </a:solidFill>
                <a:latin typeface="Aptos Display"/>
                <a:ea typeface="Aptos Display"/>
                <a:cs typeface="Aptos Display"/>
              </a:defRPr>
            </a:pPr>
            <a:r>
              <a:rPr sz="2625" b="1">
                <a:solidFill>
                  <a:srgbClr val="F8FAFC"/>
                </a:solidFill>
                <a:latin typeface="Aptos Display"/>
                <a:ea typeface="Aptos Display"/>
                <a:cs typeface="Aptos Display"/>
              </a:rPr>
              <a:t>The app fits the pace of event days.</a:t>
            </a:r>
          </a:p>
        </p:txBody>
      </p:sp>
      <p:sp>
        <p:nvSpPr>
          <p:cNvPr id="9" name="">
            <a:extLst xmlns:a="http://schemas.openxmlformats.org/drawingml/2006/main">
              <a:ext uri="{FF2B5EF4-FFF2-40B4-BE49-F238E27FC236}">
                <a16:creationId xmlns:a16="http://schemas.microsoft.com/office/drawing/2014/main" id="{A577A639-6FBB-450B-8A76-B256EC4D71CC}"/>
              </a:ext>
            </a:extLst>
          </p:cNvPr>
          <p:cNvSpPr>
            <a:spLocks xmlns:a="http://schemas.openxmlformats.org/drawingml/2006/main" noGrp="1"/>
          </p:cNvSpPr>
          <p:nvPr/>
        </p:nvSpPr>
        <p:spPr>
          <a:xfrm xmlns:a="http://schemas.openxmlformats.org/drawingml/2006/main">
            <a:off x="533400" y="1676400"/>
            <a:ext cx="685800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Managers do not have time to rebuild a report while service is moving. The useful workflow is quick setup, live exception visibility, close checklist, then export.</a:t>
            </a:r>
          </a:p>
        </p:txBody>
      </p:sp>
      <p:sp>
        <p:nvSpPr>
          <p:cNvPr id="10" name="">
            <a:extLst xmlns:a="http://schemas.openxmlformats.org/drawingml/2006/main">
              <a:ext uri="{FF2B5EF4-FFF2-40B4-BE49-F238E27FC236}">
                <a16:creationId xmlns:a16="http://schemas.microsoft.com/office/drawing/2014/main" id="{E3472E81-3C8A-48E9-AA8E-3512EEEE1DB8}"/>
              </a:ext>
            </a:extLst>
          </p:cNvPr>
          <p:cNvSpPr>
            <a:spLocks xmlns:a="http://schemas.openxmlformats.org/drawingml/2006/main" noGrp="1"/>
          </p:cNvSpPr>
          <p:nvPr/>
        </p:nvSpPr>
        <p:spPr>
          <a:xfrm xmlns:a="http://schemas.openxmlformats.org/drawingml/2006/main">
            <a:off x="609600" y="2686050"/>
            <a:ext cx="232410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1" name="">
            <a:extLst xmlns:a="http://schemas.openxmlformats.org/drawingml/2006/main">
              <a:ext uri="{FF2B5EF4-FFF2-40B4-BE49-F238E27FC236}">
                <a16:creationId xmlns:a16="http://schemas.microsoft.com/office/drawing/2014/main" id="{D509DDCE-489A-45D8-8D29-25CF038A43B1}"/>
              </a:ext>
            </a:extLst>
          </p:cNvPr>
          <p:cNvSpPr>
            <a:spLocks xmlns:a="http://schemas.openxmlformats.org/drawingml/2006/main" noGrp="1"/>
          </p:cNvSpPr>
          <p:nvPr/>
        </p:nvSpPr>
        <p:spPr>
          <a:xfrm xmlns:a="http://schemas.openxmlformats.org/drawingml/2006/main">
            <a:off x="781050" y="2857500"/>
            <a:ext cx="342900" cy="342900"/>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153B7DB2-E3CB-42BF-AF20-AB613654CEC1}"/>
              </a:ext>
            </a:extLst>
          </p:cNvPr>
          <p:cNvSpPr>
            <a:spLocks xmlns:a="http://schemas.openxmlformats.org/drawingml/2006/main" noGrp="1"/>
          </p:cNvSpPr>
          <p:nvPr/>
        </p:nvSpPr>
        <p:spPr>
          <a:xfrm xmlns:a="http://schemas.openxmlformats.org/drawingml/2006/main">
            <a:off x="781050" y="29146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01</a:t>
            </a:r>
          </a:p>
        </p:txBody>
      </p:sp>
      <p:sp>
        <p:nvSpPr>
          <p:cNvPr id="13" name="">
            <a:extLst xmlns:a="http://schemas.openxmlformats.org/drawingml/2006/main">
              <a:ext uri="{FF2B5EF4-FFF2-40B4-BE49-F238E27FC236}">
                <a16:creationId xmlns:a16="http://schemas.microsoft.com/office/drawing/2014/main" id="{A145A744-FC09-4614-8233-C1B4BD1A0A10}"/>
              </a:ext>
            </a:extLst>
          </p:cNvPr>
          <p:cNvSpPr>
            <a:spLocks xmlns:a="http://schemas.openxmlformats.org/drawingml/2006/main" noGrp="1"/>
          </p:cNvSpPr>
          <p:nvPr/>
        </p:nvSpPr>
        <p:spPr>
          <a:xfrm xmlns:a="http://schemas.openxmlformats.org/drawingml/2006/main">
            <a:off x="1257300" y="2857500"/>
            <a:ext cx="148590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Reuse setup</a:t>
            </a:r>
          </a:p>
        </p:txBody>
      </p:sp>
      <p:sp>
        <p:nvSpPr>
          <p:cNvPr id="14" name="">
            <a:extLst xmlns:a="http://schemas.openxmlformats.org/drawingml/2006/main">
              <a:ext uri="{FF2B5EF4-FFF2-40B4-BE49-F238E27FC236}">
                <a16:creationId xmlns:a16="http://schemas.microsoft.com/office/drawing/2014/main" id="{2E5EEDB9-9C6C-4B6E-86A4-6E365B3FD859}"/>
              </a:ext>
            </a:extLst>
          </p:cNvPr>
          <p:cNvSpPr>
            <a:spLocks xmlns:a="http://schemas.openxmlformats.org/drawingml/2006/main" noGrp="1"/>
          </p:cNvSpPr>
          <p:nvPr/>
        </p:nvSpPr>
        <p:spPr>
          <a:xfrm xmlns:a="http://schemas.openxmlformats.org/drawingml/2006/main">
            <a:off x="1257300" y="3143250"/>
            <a:ext cx="148590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Templates and packages reduce repeated setup work.</a:t>
            </a:r>
          </a:p>
        </p:txBody>
      </p:sp>
      <p:sp>
        <p:nvSpPr>
          <p:cNvPr id="15" name="">
            <a:extLst xmlns:a="http://schemas.openxmlformats.org/drawingml/2006/main">
              <a:ext uri="{FF2B5EF4-FFF2-40B4-BE49-F238E27FC236}">
                <a16:creationId xmlns:a16="http://schemas.microsoft.com/office/drawing/2014/main" id="{75BB0F3B-3279-4804-9C01-74B289B8EAE2}"/>
              </a:ext>
            </a:extLst>
          </p:cNvPr>
          <p:cNvSpPr>
            <a:spLocks xmlns:a="http://schemas.openxmlformats.org/drawingml/2006/main" noGrp="1"/>
          </p:cNvSpPr>
          <p:nvPr/>
        </p:nvSpPr>
        <p:spPr>
          <a:xfrm xmlns:a="http://schemas.openxmlformats.org/drawingml/2006/main">
            <a:off x="3048000" y="3219450"/>
            <a:ext cx="457200" cy="285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6" name="">
            <a:extLst xmlns:a="http://schemas.openxmlformats.org/drawingml/2006/main">
              <a:ext uri="{FF2B5EF4-FFF2-40B4-BE49-F238E27FC236}">
                <a16:creationId xmlns:a16="http://schemas.microsoft.com/office/drawing/2014/main" id="{A4D11B20-A71C-458F-B092-6BE68805FA62}"/>
              </a:ext>
            </a:extLst>
          </p:cNvPr>
          <p:cNvSpPr>
            <a:spLocks xmlns:a="http://schemas.openxmlformats.org/drawingml/2006/main" noGrp="1"/>
          </p:cNvSpPr>
          <p:nvPr/>
        </p:nvSpPr>
        <p:spPr>
          <a:xfrm xmlns:a="http://schemas.openxmlformats.org/drawingml/2006/main">
            <a:off x="3409950" y="3162300"/>
            <a:ext cx="152400" cy="152400"/>
          </a:xfrm>
          <a:prstGeom xmlns:a="http://schemas.openxmlformats.org/drawingml/2006/main" prst="triangle">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1AD0018D-94C0-451F-A2FE-4BAE65576B9B}"/>
              </a:ext>
            </a:extLst>
          </p:cNvPr>
          <p:cNvSpPr>
            <a:spLocks xmlns:a="http://schemas.openxmlformats.org/drawingml/2006/main" noGrp="1"/>
          </p:cNvSpPr>
          <p:nvPr/>
        </p:nvSpPr>
        <p:spPr>
          <a:xfrm xmlns:a="http://schemas.openxmlformats.org/drawingml/2006/main">
            <a:off x="3638550" y="2686050"/>
            <a:ext cx="232410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18" name="">
            <a:extLst xmlns:a="http://schemas.openxmlformats.org/drawingml/2006/main">
              <a:ext uri="{FF2B5EF4-FFF2-40B4-BE49-F238E27FC236}">
                <a16:creationId xmlns:a16="http://schemas.microsoft.com/office/drawing/2014/main" id="{B65C4A74-F678-48DB-9909-82050D156E74}"/>
              </a:ext>
            </a:extLst>
          </p:cNvPr>
          <p:cNvSpPr>
            <a:spLocks xmlns:a="http://schemas.openxmlformats.org/drawingml/2006/main" noGrp="1"/>
          </p:cNvSpPr>
          <p:nvPr/>
        </p:nvSpPr>
        <p:spPr>
          <a:xfrm xmlns:a="http://schemas.openxmlformats.org/drawingml/2006/main">
            <a:off x="3810000" y="2857500"/>
            <a:ext cx="342900" cy="3429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5713B81A-0D69-43C1-A117-687637509E40}"/>
              </a:ext>
            </a:extLst>
          </p:cNvPr>
          <p:cNvSpPr>
            <a:spLocks xmlns:a="http://schemas.openxmlformats.org/drawingml/2006/main" noGrp="1"/>
          </p:cNvSpPr>
          <p:nvPr/>
        </p:nvSpPr>
        <p:spPr>
          <a:xfrm xmlns:a="http://schemas.openxmlformats.org/drawingml/2006/main">
            <a:off x="3810000" y="29146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02</a:t>
            </a:r>
          </a:p>
        </p:txBody>
      </p:sp>
      <p:sp>
        <p:nvSpPr>
          <p:cNvPr id="20" name="">
            <a:extLst xmlns:a="http://schemas.openxmlformats.org/drawingml/2006/main">
              <a:ext uri="{FF2B5EF4-FFF2-40B4-BE49-F238E27FC236}">
                <a16:creationId xmlns:a16="http://schemas.microsoft.com/office/drawing/2014/main" id="{58B626FD-939F-4C8B-999D-8472677AD3C3}"/>
              </a:ext>
            </a:extLst>
          </p:cNvPr>
          <p:cNvSpPr>
            <a:spLocks xmlns:a="http://schemas.openxmlformats.org/drawingml/2006/main" noGrp="1"/>
          </p:cNvSpPr>
          <p:nvPr/>
        </p:nvSpPr>
        <p:spPr>
          <a:xfrm xmlns:a="http://schemas.openxmlformats.org/drawingml/2006/main">
            <a:off x="4286250" y="2857500"/>
            <a:ext cx="148590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Watch pressure</a:t>
            </a:r>
          </a:p>
        </p:txBody>
      </p:sp>
      <p:sp>
        <p:nvSpPr>
          <p:cNvPr id="21" name="">
            <a:extLst xmlns:a="http://schemas.openxmlformats.org/drawingml/2006/main">
              <a:ext uri="{FF2B5EF4-FFF2-40B4-BE49-F238E27FC236}">
                <a16:creationId xmlns:a16="http://schemas.microsoft.com/office/drawing/2014/main" id="{940DF92B-CC30-4DF9-996F-42C6D9C00FE6}"/>
              </a:ext>
            </a:extLst>
          </p:cNvPr>
          <p:cNvSpPr>
            <a:spLocks xmlns:a="http://schemas.openxmlformats.org/drawingml/2006/main" noGrp="1"/>
          </p:cNvSpPr>
          <p:nvPr/>
        </p:nvSpPr>
        <p:spPr>
          <a:xfrm xmlns:a="http://schemas.openxmlformats.org/drawingml/2006/main">
            <a:off x="4286250" y="3143250"/>
            <a:ext cx="148590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Command View shows orders, urgent stock, revenue pace, and variance.</a:t>
            </a:r>
          </a:p>
        </p:txBody>
      </p:sp>
      <p:sp>
        <p:nvSpPr>
          <p:cNvPr id="22" name="">
            <a:extLst xmlns:a="http://schemas.openxmlformats.org/drawingml/2006/main">
              <a:ext uri="{FF2B5EF4-FFF2-40B4-BE49-F238E27FC236}">
                <a16:creationId xmlns:a16="http://schemas.microsoft.com/office/drawing/2014/main" id="{FF537B2D-D24B-4161-ABE5-A8D4DE837AD8}"/>
              </a:ext>
            </a:extLst>
          </p:cNvPr>
          <p:cNvSpPr>
            <a:spLocks xmlns:a="http://schemas.openxmlformats.org/drawingml/2006/main" noGrp="1"/>
          </p:cNvSpPr>
          <p:nvPr/>
        </p:nvSpPr>
        <p:spPr>
          <a:xfrm xmlns:a="http://schemas.openxmlformats.org/drawingml/2006/main">
            <a:off x="6076950" y="3219450"/>
            <a:ext cx="457200" cy="285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3" name="">
            <a:extLst xmlns:a="http://schemas.openxmlformats.org/drawingml/2006/main">
              <a:ext uri="{FF2B5EF4-FFF2-40B4-BE49-F238E27FC236}">
                <a16:creationId xmlns:a16="http://schemas.microsoft.com/office/drawing/2014/main" id="{375F47A9-CED7-4AB1-80E7-103186BAF0B6}"/>
              </a:ext>
            </a:extLst>
          </p:cNvPr>
          <p:cNvSpPr>
            <a:spLocks xmlns:a="http://schemas.openxmlformats.org/drawingml/2006/main" noGrp="1"/>
          </p:cNvSpPr>
          <p:nvPr/>
        </p:nvSpPr>
        <p:spPr>
          <a:xfrm xmlns:a="http://schemas.openxmlformats.org/drawingml/2006/main">
            <a:off x="6438900" y="3162300"/>
            <a:ext cx="152400" cy="152400"/>
          </a:xfrm>
          <a:prstGeom xmlns:a="http://schemas.openxmlformats.org/drawingml/2006/main" prst="triangle">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24" name="">
            <a:extLst xmlns:a="http://schemas.openxmlformats.org/drawingml/2006/main">
              <a:ext uri="{FF2B5EF4-FFF2-40B4-BE49-F238E27FC236}">
                <a16:creationId xmlns:a16="http://schemas.microsoft.com/office/drawing/2014/main" id="{7B346812-89D5-49F4-B128-2152356BC424}"/>
              </a:ext>
            </a:extLst>
          </p:cNvPr>
          <p:cNvSpPr>
            <a:spLocks xmlns:a="http://schemas.openxmlformats.org/drawingml/2006/main" noGrp="1"/>
          </p:cNvSpPr>
          <p:nvPr/>
        </p:nvSpPr>
        <p:spPr>
          <a:xfrm xmlns:a="http://schemas.openxmlformats.org/drawingml/2006/main">
            <a:off x="6667500" y="2686050"/>
            <a:ext cx="232410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25" name="">
            <a:extLst xmlns:a="http://schemas.openxmlformats.org/drawingml/2006/main">
              <a:ext uri="{FF2B5EF4-FFF2-40B4-BE49-F238E27FC236}">
                <a16:creationId xmlns:a16="http://schemas.microsoft.com/office/drawing/2014/main" id="{836A460D-519F-4AF2-A5B8-1BC324F1381E}"/>
              </a:ext>
            </a:extLst>
          </p:cNvPr>
          <p:cNvSpPr>
            <a:spLocks xmlns:a="http://schemas.openxmlformats.org/drawingml/2006/main" noGrp="1"/>
          </p:cNvSpPr>
          <p:nvPr/>
        </p:nvSpPr>
        <p:spPr>
          <a:xfrm xmlns:a="http://schemas.openxmlformats.org/drawingml/2006/main">
            <a:off x="6838950" y="2857500"/>
            <a:ext cx="342900" cy="3429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26" name="">
            <a:extLst xmlns:a="http://schemas.openxmlformats.org/drawingml/2006/main">
              <a:ext uri="{FF2B5EF4-FFF2-40B4-BE49-F238E27FC236}">
                <a16:creationId xmlns:a16="http://schemas.microsoft.com/office/drawing/2014/main" id="{24F9E907-9BF0-46D1-8C6B-F49F8DE3B36D}"/>
              </a:ext>
            </a:extLst>
          </p:cNvPr>
          <p:cNvSpPr>
            <a:spLocks xmlns:a="http://schemas.openxmlformats.org/drawingml/2006/main" noGrp="1"/>
          </p:cNvSpPr>
          <p:nvPr/>
        </p:nvSpPr>
        <p:spPr>
          <a:xfrm xmlns:a="http://schemas.openxmlformats.org/drawingml/2006/main">
            <a:off x="6838950" y="29146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03</a:t>
            </a:r>
          </a:p>
        </p:txBody>
      </p:sp>
      <p:sp>
        <p:nvSpPr>
          <p:cNvPr id="27" name="">
            <a:extLst xmlns:a="http://schemas.openxmlformats.org/drawingml/2006/main">
              <a:ext uri="{FF2B5EF4-FFF2-40B4-BE49-F238E27FC236}">
                <a16:creationId xmlns:a16="http://schemas.microsoft.com/office/drawing/2014/main" id="{AFF6C861-B29C-4F4F-BD2D-D0200EB413A6}"/>
              </a:ext>
            </a:extLst>
          </p:cNvPr>
          <p:cNvSpPr>
            <a:spLocks xmlns:a="http://schemas.openxmlformats.org/drawingml/2006/main" noGrp="1"/>
          </p:cNvSpPr>
          <p:nvPr/>
        </p:nvSpPr>
        <p:spPr>
          <a:xfrm xmlns:a="http://schemas.openxmlformats.org/drawingml/2006/main">
            <a:off x="7315200" y="2857500"/>
            <a:ext cx="148590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Close event</a:t>
            </a:r>
          </a:p>
        </p:txBody>
      </p:sp>
      <p:sp>
        <p:nvSpPr>
          <p:cNvPr id="28" name="">
            <a:extLst xmlns:a="http://schemas.openxmlformats.org/drawingml/2006/main">
              <a:ext uri="{FF2B5EF4-FFF2-40B4-BE49-F238E27FC236}">
                <a16:creationId xmlns:a16="http://schemas.microsoft.com/office/drawing/2014/main" id="{07D6905F-C91D-4123-902E-5448909B3BEE}"/>
              </a:ext>
            </a:extLst>
          </p:cNvPr>
          <p:cNvSpPr>
            <a:spLocks xmlns:a="http://schemas.openxmlformats.org/drawingml/2006/main" noGrp="1"/>
          </p:cNvSpPr>
          <p:nvPr/>
        </p:nvSpPr>
        <p:spPr>
          <a:xfrm xmlns:a="http://schemas.openxmlformats.org/drawingml/2006/main">
            <a:off x="7315200" y="3143250"/>
            <a:ext cx="148590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Summary, leftovers, wastage, open orders, and sign-off stay together.</a:t>
            </a:r>
          </a:p>
        </p:txBody>
      </p:sp>
      <p:sp>
        <p:nvSpPr>
          <p:cNvPr id="29" name="">
            <a:extLst xmlns:a="http://schemas.openxmlformats.org/drawingml/2006/main">
              <a:ext uri="{FF2B5EF4-FFF2-40B4-BE49-F238E27FC236}">
                <a16:creationId xmlns:a16="http://schemas.microsoft.com/office/drawing/2014/main" id="{DC2A7561-81B4-44F2-A92C-2F9B80819F0B}"/>
              </a:ext>
            </a:extLst>
          </p:cNvPr>
          <p:cNvSpPr>
            <a:spLocks xmlns:a="http://schemas.openxmlformats.org/drawingml/2006/main" noGrp="1"/>
          </p:cNvSpPr>
          <p:nvPr/>
        </p:nvSpPr>
        <p:spPr>
          <a:xfrm xmlns:a="http://schemas.openxmlformats.org/drawingml/2006/main">
            <a:off x="9105900" y="3219450"/>
            <a:ext cx="457200" cy="28575"/>
          </a:xfrm>
          <a:prstGeom xmlns:a="http://schemas.openxmlformats.org/drawingml/2006/main" prst="rect">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0" name="">
            <a:extLst xmlns:a="http://schemas.openxmlformats.org/drawingml/2006/main">
              <a:ext uri="{FF2B5EF4-FFF2-40B4-BE49-F238E27FC236}">
                <a16:creationId xmlns:a16="http://schemas.microsoft.com/office/drawing/2014/main" id="{EFD1671F-049B-4EF7-88A0-E98F951F431B}"/>
              </a:ext>
            </a:extLst>
          </p:cNvPr>
          <p:cNvSpPr>
            <a:spLocks xmlns:a="http://schemas.openxmlformats.org/drawingml/2006/main" noGrp="1"/>
          </p:cNvSpPr>
          <p:nvPr/>
        </p:nvSpPr>
        <p:spPr>
          <a:xfrm xmlns:a="http://schemas.openxmlformats.org/drawingml/2006/main">
            <a:off x="9467850" y="3162300"/>
            <a:ext cx="152400" cy="152400"/>
          </a:xfrm>
          <a:prstGeom xmlns:a="http://schemas.openxmlformats.org/drawingml/2006/main" prst="triangle">
            <a:avLst/>
          </a:prstGeom>
          <a:solidFill xmlns:a="http://schemas.openxmlformats.org/drawingml/2006/main">
            <a:srgbClr val="17C7CF"/>
          </a:solidFill>
          <a:ln xmlns:a="http://schemas.openxmlformats.org/drawingml/2006/main" w="0">
            <a:solidFill>
              <a:srgbClr val="000000">
                <a:alpha val="0"/>
              </a:srgbClr>
            </a:solidFill>
            <a:prstDash val="solid"/>
          </a:ln>
        </p:spPr>
      </p:sp>
      <p:sp>
        <p:nvSpPr>
          <p:cNvPr id="31" name="">
            <a:extLst xmlns:a="http://schemas.openxmlformats.org/drawingml/2006/main">
              <a:ext uri="{FF2B5EF4-FFF2-40B4-BE49-F238E27FC236}">
                <a16:creationId xmlns:a16="http://schemas.microsoft.com/office/drawing/2014/main" id="{486F9509-B587-40C3-8B37-8DAC4666F493}"/>
              </a:ext>
            </a:extLst>
          </p:cNvPr>
          <p:cNvSpPr>
            <a:spLocks xmlns:a="http://schemas.openxmlformats.org/drawingml/2006/main" noGrp="1"/>
          </p:cNvSpPr>
          <p:nvPr/>
        </p:nvSpPr>
        <p:spPr>
          <a:xfrm xmlns:a="http://schemas.openxmlformats.org/drawingml/2006/main">
            <a:off x="9696450" y="2686050"/>
            <a:ext cx="1619250" cy="1104900"/>
          </a:xfrm>
          <a:prstGeom xmlns:a="http://schemas.openxmlformats.org/drawingml/2006/main" prst="rect">
            <a:avLst/>
          </a:prstGeom>
          <a:solidFill xmlns:a="http://schemas.openxmlformats.org/drawingml/2006/main">
            <a:srgbClr val="17212B"/>
          </a:solidFill>
          <a:ln xmlns:a="http://schemas.openxmlformats.org/drawingml/2006/main" w="9525">
            <a:solidFill>
              <a:srgbClr val="273443"/>
            </a:solidFill>
          </a:ln>
        </p:spPr>
      </p:sp>
      <p:sp>
        <p:nvSpPr>
          <p:cNvPr id="32" name="">
            <a:extLst xmlns:a="http://schemas.openxmlformats.org/drawingml/2006/main">
              <a:ext uri="{FF2B5EF4-FFF2-40B4-BE49-F238E27FC236}">
                <a16:creationId xmlns:a16="http://schemas.microsoft.com/office/drawing/2014/main" id="{CE312870-1FD8-4DEF-9124-91F88763AC69}"/>
              </a:ext>
            </a:extLst>
          </p:cNvPr>
          <p:cNvSpPr>
            <a:spLocks xmlns:a="http://schemas.openxmlformats.org/drawingml/2006/main" noGrp="1"/>
          </p:cNvSpPr>
          <p:nvPr/>
        </p:nvSpPr>
        <p:spPr>
          <a:xfrm xmlns:a="http://schemas.openxmlformats.org/drawingml/2006/main">
            <a:off x="9867900" y="2857500"/>
            <a:ext cx="342900" cy="342900"/>
          </a:xfrm>
          <a:prstGeom xmlns:a="http://schemas.openxmlformats.org/drawingml/2006/main" prst="rect">
            <a:avLst/>
          </a:prstGeom>
          <a:solidFill xmlns:a="http://schemas.openxmlformats.org/drawingml/2006/main">
            <a:srgbClr val="7DD3FC"/>
          </a:solidFill>
          <a:ln xmlns:a="http://schemas.openxmlformats.org/drawingml/2006/main" w="0">
            <a:solidFill>
              <a:srgbClr val="000000">
                <a:alpha val="0"/>
              </a:srgbClr>
            </a:solidFill>
            <a:prstDash val="solid"/>
          </a:ln>
        </p:spPr>
      </p:sp>
      <p:sp>
        <p:nvSpPr>
          <p:cNvPr id="33" name="">
            <a:extLst xmlns:a="http://schemas.openxmlformats.org/drawingml/2006/main">
              <a:ext uri="{FF2B5EF4-FFF2-40B4-BE49-F238E27FC236}">
                <a16:creationId xmlns:a16="http://schemas.microsoft.com/office/drawing/2014/main" id="{61B99657-2E06-4987-BF0F-7009E12A08A8}"/>
              </a:ext>
            </a:extLst>
          </p:cNvPr>
          <p:cNvSpPr>
            <a:spLocks xmlns:a="http://schemas.openxmlformats.org/drawingml/2006/main" noGrp="1"/>
          </p:cNvSpPr>
          <p:nvPr/>
        </p:nvSpPr>
        <p:spPr>
          <a:xfrm xmlns:a="http://schemas.openxmlformats.org/drawingml/2006/main">
            <a:off x="9867900" y="2914650"/>
            <a:ext cx="3429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050" b="1">
                <a:solidFill>
                  <a:srgbClr val="080B0B"/>
                </a:solidFill>
                <a:latin typeface="Aptos Display"/>
                <a:ea typeface="Aptos Display"/>
                <a:cs typeface="Aptos Display"/>
              </a:defRPr>
            </a:pPr>
            <a:r>
              <a:rPr sz="1050" b="1">
                <a:solidFill>
                  <a:srgbClr val="080B0B"/>
                </a:solidFill>
                <a:latin typeface="Aptos Display"/>
                <a:ea typeface="Aptos Display"/>
                <a:cs typeface="Aptos Display"/>
              </a:rPr>
              <a:t>04</a:t>
            </a:r>
          </a:p>
        </p:txBody>
      </p:sp>
      <p:sp>
        <p:nvSpPr>
          <p:cNvPr id="34" name="">
            <a:extLst xmlns:a="http://schemas.openxmlformats.org/drawingml/2006/main">
              <a:ext uri="{FF2B5EF4-FFF2-40B4-BE49-F238E27FC236}">
                <a16:creationId xmlns:a16="http://schemas.microsoft.com/office/drawing/2014/main" id="{E4A3CCF8-0B0C-42F5-9C89-4D441E51769C}"/>
              </a:ext>
            </a:extLst>
          </p:cNvPr>
          <p:cNvSpPr>
            <a:spLocks xmlns:a="http://schemas.openxmlformats.org/drawingml/2006/main" noGrp="1"/>
          </p:cNvSpPr>
          <p:nvPr/>
        </p:nvSpPr>
        <p:spPr>
          <a:xfrm xmlns:a="http://schemas.openxmlformats.org/drawingml/2006/main">
            <a:off x="10344150" y="2857500"/>
            <a:ext cx="781050" cy="228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1">
                <a:solidFill>
                  <a:srgbClr val="F8FAFC"/>
                </a:solidFill>
                <a:latin typeface="Aptos Display"/>
                <a:ea typeface="Aptos Display"/>
                <a:cs typeface="Aptos Display"/>
              </a:defRPr>
            </a:pPr>
            <a:r>
              <a:rPr sz="1350" b="1">
                <a:solidFill>
                  <a:srgbClr val="F8FAFC"/>
                </a:solidFill>
                <a:latin typeface="Aptos Display"/>
                <a:ea typeface="Aptos Display"/>
                <a:cs typeface="Aptos Display"/>
              </a:rPr>
              <a:t>Export</a:t>
            </a:r>
          </a:p>
        </p:txBody>
      </p:sp>
      <p:sp>
        <p:nvSpPr>
          <p:cNvPr id="35" name="">
            <a:extLst xmlns:a="http://schemas.openxmlformats.org/drawingml/2006/main">
              <a:ext uri="{FF2B5EF4-FFF2-40B4-BE49-F238E27FC236}">
                <a16:creationId xmlns:a16="http://schemas.microsoft.com/office/drawing/2014/main" id="{5C1D06B1-A293-4FBD-B3F3-F2D39EB9CECA}"/>
              </a:ext>
            </a:extLst>
          </p:cNvPr>
          <p:cNvSpPr>
            <a:spLocks xmlns:a="http://schemas.openxmlformats.org/drawingml/2006/main" noGrp="1"/>
          </p:cNvSpPr>
          <p:nvPr/>
        </p:nvSpPr>
        <p:spPr>
          <a:xfrm xmlns:a="http://schemas.openxmlformats.org/drawingml/2006/main">
            <a:off x="10344150" y="3143250"/>
            <a:ext cx="781050" cy="457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A7B2BF"/>
                </a:solidFill>
                <a:latin typeface="Aptos"/>
                <a:ea typeface="Aptos"/>
                <a:cs typeface="Aptos"/>
              </a:defRPr>
            </a:pPr>
            <a:r>
              <a:rPr sz="975" b="0">
                <a:solidFill>
                  <a:srgbClr val="A7B2BF"/>
                </a:solidFill>
                <a:latin typeface="Aptos"/>
                <a:ea typeface="Aptos"/>
                <a:cs typeface="Aptos"/>
              </a:rPr>
              <a:t>Finance gets a standard pack.</a:t>
            </a:r>
          </a:p>
        </p:txBody>
      </p:sp>
      <p:sp>
        <p:nvSpPr>
          <p:cNvPr id="36" name="">
            <a:extLst xmlns:a="http://schemas.openxmlformats.org/drawingml/2006/main">
              <a:ext uri="{FF2B5EF4-FFF2-40B4-BE49-F238E27FC236}">
                <a16:creationId xmlns:a16="http://schemas.microsoft.com/office/drawing/2014/main" id="{DC5BDDFB-A801-4D52-BBA2-C6426F2B5A1E}"/>
              </a:ext>
            </a:extLst>
          </p:cNvPr>
          <p:cNvSpPr>
            <a:spLocks xmlns:a="http://schemas.openxmlformats.org/drawingml/2006/main" noGrp="1"/>
          </p:cNvSpPr>
          <p:nvPr/>
        </p:nvSpPr>
        <p:spPr>
          <a:xfrm xmlns:a="http://schemas.openxmlformats.org/drawingml/2006/main">
            <a:off x="781050" y="4267200"/>
            <a:ext cx="3143250" cy="142875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37" name=""/>
          <p:cNvPicPr>
            <a:picLocks xmlns:a="http://schemas.openxmlformats.org/drawingml/2006/main" noChangeAspect="1"/>
          </p:cNvPicPr>
          <p:nvPr/>
        </p:nvPicPr>
        <p:blipFill>
          <a:blip xmlns:r="http://schemas.openxmlformats.org/officeDocument/2006/relationships" xmlns:a="http://schemas.openxmlformats.org/drawingml/2006/main" r:embed="Rbd2d9a67dc2d4ec2"/>
          <a:srcRect xmlns:a="http://schemas.openxmlformats.org/drawingml/2006/main" l="0" t="29791" r="0" b="29791"/>
          <a:stretch xmlns:a="http://schemas.openxmlformats.org/drawingml/2006/main">
            <a:fillRect l="0" t="0" r="0" b="0"/>
          </a:stretch>
        </p:blipFill>
        <p:spPr>
          <a:xfrm xmlns:a="http://schemas.openxmlformats.org/drawingml/2006/main">
            <a:off x="857250" y="4343400"/>
            <a:ext cx="2990850" cy="990600"/>
          </a:xfrm>
          <a:prstGeom xmlns:a="http://schemas.openxmlformats.org/drawingml/2006/main" prst="rect">
            <a:avLst/>
          </a:prstGeom>
        </p:spPr>
      </p:pic>
      <p:sp>
        <p:nvSpPr>
          <p:cNvPr id="38" name="">
            <a:extLst xmlns:a="http://schemas.openxmlformats.org/drawingml/2006/main">
              <a:ext uri="{FF2B5EF4-FFF2-40B4-BE49-F238E27FC236}">
                <a16:creationId xmlns:a16="http://schemas.microsoft.com/office/drawing/2014/main" id="{DE8EC1BB-BEFD-49D6-A6EF-061196488B61}"/>
              </a:ext>
            </a:extLst>
          </p:cNvPr>
          <p:cNvSpPr>
            <a:spLocks xmlns:a="http://schemas.openxmlformats.org/drawingml/2006/main" noGrp="1"/>
          </p:cNvSpPr>
          <p:nvPr/>
        </p:nvSpPr>
        <p:spPr>
          <a:xfrm xmlns:a="http://schemas.openxmlformats.org/drawingml/2006/main">
            <a:off x="781050" y="5372100"/>
            <a:ext cx="314325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39" name="">
            <a:extLst xmlns:a="http://schemas.openxmlformats.org/drawingml/2006/main">
              <a:ext uri="{FF2B5EF4-FFF2-40B4-BE49-F238E27FC236}">
                <a16:creationId xmlns:a16="http://schemas.microsoft.com/office/drawing/2014/main" id="{45BFB3B9-CACB-433C-A8E3-7F6E9E40FF6A}"/>
              </a:ext>
            </a:extLst>
          </p:cNvPr>
          <p:cNvSpPr>
            <a:spLocks xmlns:a="http://schemas.openxmlformats.org/drawingml/2006/main" noGrp="1"/>
          </p:cNvSpPr>
          <p:nvPr/>
        </p:nvSpPr>
        <p:spPr>
          <a:xfrm xmlns:a="http://schemas.openxmlformats.org/drawingml/2006/main">
            <a:off x="914400" y="5457825"/>
            <a:ext cx="28765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Manager Snapshot</a:t>
            </a:r>
          </a:p>
        </p:txBody>
      </p:sp>
      <p:sp>
        <p:nvSpPr>
          <p:cNvPr id="40" name="">
            <a:extLst xmlns:a="http://schemas.openxmlformats.org/drawingml/2006/main">
              <a:ext uri="{FF2B5EF4-FFF2-40B4-BE49-F238E27FC236}">
                <a16:creationId xmlns:a16="http://schemas.microsoft.com/office/drawing/2014/main" id="{3C49C5EE-286B-41F3-A00F-53511364C781}"/>
              </a:ext>
            </a:extLst>
          </p:cNvPr>
          <p:cNvSpPr>
            <a:spLocks xmlns:a="http://schemas.openxmlformats.org/drawingml/2006/main" noGrp="1"/>
          </p:cNvSpPr>
          <p:nvPr/>
        </p:nvSpPr>
        <p:spPr>
          <a:xfrm xmlns:a="http://schemas.openxmlformats.org/drawingml/2006/main">
            <a:off x="4514850" y="4267200"/>
            <a:ext cx="3143250" cy="142875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41" name=""/>
          <p:cNvPicPr>
            <a:picLocks xmlns:a="http://schemas.openxmlformats.org/drawingml/2006/main" noChangeAspect="1"/>
          </p:cNvPicPr>
          <p:nvPr/>
        </p:nvPicPr>
        <p:blipFill>
          <a:blip xmlns:r="http://schemas.openxmlformats.org/officeDocument/2006/relationships" xmlns:a="http://schemas.openxmlformats.org/drawingml/2006/main" r:embed="R4747c51ae4684b82"/>
          <a:srcRect xmlns:a="http://schemas.openxmlformats.org/drawingml/2006/main" l="0" t="29791" r="0" b="29791"/>
          <a:stretch xmlns:a="http://schemas.openxmlformats.org/drawingml/2006/main">
            <a:fillRect l="0" t="0" r="0" b="0"/>
          </a:stretch>
        </p:blipFill>
        <p:spPr>
          <a:xfrm xmlns:a="http://schemas.openxmlformats.org/drawingml/2006/main">
            <a:off x="4591050" y="4343400"/>
            <a:ext cx="2990850" cy="990600"/>
          </a:xfrm>
          <a:prstGeom xmlns:a="http://schemas.openxmlformats.org/drawingml/2006/main" prst="rect">
            <a:avLst/>
          </a:prstGeom>
        </p:spPr>
      </p:pic>
      <p:sp>
        <p:nvSpPr>
          <p:cNvPr id="42" name="">
            <a:extLst xmlns:a="http://schemas.openxmlformats.org/drawingml/2006/main">
              <a:ext uri="{FF2B5EF4-FFF2-40B4-BE49-F238E27FC236}">
                <a16:creationId xmlns:a16="http://schemas.microsoft.com/office/drawing/2014/main" id="{6767B75A-B1F2-4502-B2BE-BCE58A7ED3D7}"/>
              </a:ext>
            </a:extLst>
          </p:cNvPr>
          <p:cNvSpPr>
            <a:spLocks xmlns:a="http://schemas.openxmlformats.org/drawingml/2006/main" noGrp="1"/>
          </p:cNvSpPr>
          <p:nvPr/>
        </p:nvSpPr>
        <p:spPr>
          <a:xfrm xmlns:a="http://schemas.openxmlformats.org/drawingml/2006/main">
            <a:off x="4514850" y="5372100"/>
            <a:ext cx="314325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43" name="">
            <a:extLst xmlns:a="http://schemas.openxmlformats.org/drawingml/2006/main">
              <a:ext uri="{FF2B5EF4-FFF2-40B4-BE49-F238E27FC236}">
                <a16:creationId xmlns:a16="http://schemas.microsoft.com/office/drawing/2014/main" id="{78D4DA90-050D-4ECB-A659-1DD11678FE13}"/>
              </a:ext>
            </a:extLst>
          </p:cNvPr>
          <p:cNvSpPr>
            <a:spLocks xmlns:a="http://schemas.openxmlformats.org/drawingml/2006/main" noGrp="1"/>
          </p:cNvSpPr>
          <p:nvPr/>
        </p:nvSpPr>
        <p:spPr>
          <a:xfrm xmlns:a="http://schemas.openxmlformats.org/drawingml/2006/main">
            <a:off x="4648200" y="5457825"/>
            <a:ext cx="28765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Command View</a:t>
            </a:r>
          </a:p>
        </p:txBody>
      </p:sp>
      <p:sp>
        <p:nvSpPr>
          <p:cNvPr id="44" name="">
            <a:extLst xmlns:a="http://schemas.openxmlformats.org/drawingml/2006/main">
              <a:ext uri="{FF2B5EF4-FFF2-40B4-BE49-F238E27FC236}">
                <a16:creationId xmlns:a16="http://schemas.microsoft.com/office/drawing/2014/main" id="{105D81E0-8810-4AD9-996C-3DC292A9554C}"/>
              </a:ext>
            </a:extLst>
          </p:cNvPr>
          <p:cNvSpPr>
            <a:spLocks xmlns:a="http://schemas.openxmlformats.org/drawingml/2006/main" noGrp="1"/>
          </p:cNvSpPr>
          <p:nvPr/>
        </p:nvSpPr>
        <p:spPr>
          <a:xfrm xmlns:a="http://schemas.openxmlformats.org/drawingml/2006/main">
            <a:off x="8248650" y="4267200"/>
            <a:ext cx="3143250" cy="1428750"/>
          </a:xfrm>
          <a:prstGeom xmlns:a="http://schemas.openxmlformats.org/drawingml/2006/main" prst="rect">
            <a:avLst/>
          </a:prstGeom>
          <a:solidFill xmlns:a="http://schemas.openxmlformats.org/drawingml/2006/main">
            <a:srgbClr val="F8FAFC"/>
          </a:solidFill>
          <a:ln xmlns:a="http://schemas.openxmlformats.org/drawingml/2006/main" w="9525">
            <a:solidFill>
              <a:srgbClr val="243244"/>
            </a:solidFill>
          </a:ln>
        </p:spPr>
      </p:sp>
      <p:pic>
        <p:nvPicPr>
          <p:cNvPr id="45" name=""/>
          <p:cNvPicPr>
            <a:picLocks xmlns:a="http://schemas.openxmlformats.org/drawingml/2006/main" noChangeAspect="1"/>
          </p:cNvPicPr>
          <p:nvPr/>
        </p:nvPicPr>
        <p:blipFill>
          <a:blip xmlns:r="http://schemas.openxmlformats.org/officeDocument/2006/relationships" xmlns:a="http://schemas.openxmlformats.org/drawingml/2006/main" r:embed="R368962bdb47b429e"/>
          <a:srcRect xmlns:a="http://schemas.openxmlformats.org/drawingml/2006/main" l="0" t="29791" r="0" b="29791"/>
          <a:stretch xmlns:a="http://schemas.openxmlformats.org/drawingml/2006/main">
            <a:fillRect l="0" t="0" r="0" b="0"/>
          </a:stretch>
        </p:blipFill>
        <p:spPr>
          <a:xfrm xmlns:a="http://schemas.openxmlformats.org/drawingml/2006/main">
            <a:off x="8324850" y="4343400"/>
            <a:ext cx="2990850" cy="990600"/>
          </a:xfrm>
          <a:prstGeom xmlns:a="http://schemas.openxmlformats.org/drawingml/2006/main" prst="rect">
            <a:avLst/>
          </a:prstGeom>
        </p:spPr>
      </p:pic>
      <p:sp>
        <p:nvSpPr>
          <p:cNvPr id="46" name="">
            <a:extLst xmlns:a="http://schemas.openxmlformats.org/drawingml/2006/main">
              <a:ext uri="{FF2B5EF4-FFF2-40B4-BE49-F238E27FC236}">
                <a16:creationId xmlns:a16="http://schemas.microsoft.com/office/drawing/2014/main" id="{EE17FAAD-FB96-45B5-82CE-7D006CEAC9A8}"/>
              </a:ext>
            </a:extLst>
          </p:cNvPr>
          <p:cNvSpPr>
            <a:spLocks xmlns:a="http://schemas.openxmlformats.org/drawingml/2006/main" noGrp="1"/>
          </p:cNvSpPr>
          <p:nvPr/>
        </p:nvSpPr>
        <p:spPr>
          <a:xfrm xmlns:a="http://schemas.openxmlformats.org/drawingml/2006/main">
            <a:off x="8248650" y="5372100"/>
            <a:ext cx="3143250" cy="32385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47" name="">
            <a:extLst xmlns:a="http://schemas.openxmlformats.org/drawingml/2006/main">
              <a:ext uri="{FF2B5EF4-FFF2-40B4-BE49-F238E27FC236}">
                <a16:creationId xmlns:a16="http://schemas.microsoft.com/office/drawing/2014/main" id="{88C1ECEB-3DE1-4B8F-8D94-5FB9367A4C4C}"/>
              </a:ext>
            </a:extLst>
          </p:cNvPr>
          <p:cNvSpPr>
            <a:spLocks xmlns:a="http://schemas.openxmlformats.org/drawingml/2006/main" noGrp="1"/>
          </p:cNvSpPr>
          <p:nvPr/>
        </p:nvSpPr>
        <p:spPr>
          <a:xfrm xmlns:a="http://schemas.openxmlformats.org/drawingml/2006/main">
            <a:off x="8382000" y="5457825"/>
            <a:ext cx="28765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CBD5E1"/>
                </a:solidFill>
                <a:latin typeface="Aptos Display"/>
                <a:ea typeface="Aptos Display"/>
                <a:cs typeface="Aptos Display"/>
              </a:defRPr>
            </a:pPr>
            <a:r>
              <a:rPr sz="900" b="1">
                <a:solidFill>
                  <a:srgbClr val="CBD5E1"/>
                </a:solidFill>
                <a:latin typeface="Aptos Display"/>
                <a:ea typeface="Aptos Display"/>
                <a:cs typeface="Aptos Display"/>
              </a:rPr>
              <a:t>Event Summary</a:t>
            </a:r>
          </a:p>
        </p:txBody>
      </p:sp>
      <p:sp>
        <p:nvSpPr>
          <p:cNvPr id="48" name="">
            <a:extLst xmlns:a="http://schemas.openxmlformats.org/drawingml/2006/main">
              <a:ext uri="{FF2B5EF4-FFF2-40B4-BE49-F238E27FC236}">
                <a16:creationId xmlns:a16="http://schemas.microsoft.com/office/drawing/2014/main" id="{8B82131D-0406-4D87-AF75-41B936526A5F}"/>
              </a:ext>
            </a:extLst>
          </p:cNvPr>
          <p:cNvSpPr>
            <a:spLocks xmlns:a="http://schemas.openxmlformats.org/drawingml/2006/main" noGrp="1"/>
          </p:cNvSpPr>
          <p:nvPr/>
        </p:nvSpPr>
        <p:spPr>
          <a:xfrm xmlns:a="http://schemas.openxmlformats.org/drawingml/2006/main">
            <a:off x="1314450" y="5905500"/>
            <a:ext cx="95631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125" b="0">
                <a:solidFill>
                  <a:srgbClr val="CBD5E1"/>
                </a:solidFill>
                <a:latin typeface="Aptos"/>
                <a:ea typeface="Aptos"/>
                <a:cs typeface="Aptos"/>
              </a:defRPr>
            </a:pPr>
            <a:r>
              <a:rPr sz="1125" b="0">
                <a:solidFill>
                  <a:srgbClr val="CBD5E1"/>
                </a:solidFill>
                <a:latin typeface="Aptos"/>
                <a:ea typeface="Aptos"/>
                <a:cs typeface="Aptos"/>
              </a:rPr>
              <a:t>Manager value: less memory work after service, fewer manual screenshots, and a clearer sign-off path before finance starts reviewing.</a:t>
            </a:r>
          </a:p>
        </p:txBody>
      </p:sp>
    </p:spTree>
    <p:extLst>
      <p:ext uri="{BB962C8B-B14F-4D97-AF65-F5344CB8AC3E}">
        <p14:creationId xmlns:p14="http://schemas.microsoft.com/office/powerpoint/2010/main" val="284392987"/>
      </p:ext>
    </p:extLst>
  </p:cSld>
</p:sld>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docProps/app.xml><?xml version="1.0" encoding="utf-8"?>
<ap:Properties xmlns:ap="http://schemas.openxmlformats.org/officeDocument/2006/extended-properties">
  <ap:Application>Walnut Exporter</ap:Application>
  <ap:PresentationFormat>Converted Presentation</ap:PresentationFormat>
  <ap:Slides>0</ap:Slides>
  <ap:Notes>0</ap:Notes>
  <ap:HiddenSlides>0</ap:HiddenSlides>
  <ap:SharedDoc>false</ap:SharedDoc>
  <ap:DocSecurity>0</ap:DocSecurity>
</ap:Properties>
</file>

<file path=docProps/core.xml><?xml version="1.0" encoding="utf-8"?>
<coreProperties xmlns:dc="http://purl.org/dc/elements/1.1/" xmlns:dcterms="http://purl.org/dc/terms/" xmlns:xsi="http://www.w3.org/2001/XMLSchema-instance" xmlns="http://schemas.openxmlformats.org/package/2006/metadata/core-properties">
  <dc:creator>Walnut Exporter</dc:creator>
  <lastModifiedBy>Walnut Exporter</lastModifiedBy>
  <dc:title>Presentation</dc:title>
  <dcterms:created xsi:type="dcterms:W3CDTF">2026-06-02T23:54:39.8290000Z</dcterms:created>
  <dcterms:modified xsi:type="dcterms:W3CDTF">2026-06-02T23:54:39.8290000Z</dcterms:modified>
</coreProperties>
</file>