
<file path=[Content_Types].xml><?xml version="1.0" encoding="utf-8"?>
<Types xmlns="http://schemas.openxmlformats.org/package/2006/content-types">
  <Default Extension="xml" ContentType="application/vnd.openxmlformats-package.core-properties+xml"/>
  <Default Extension="png" ContentType="image/png"/>
  <Default Extension="rels" ContentType="application/vnd.openxmlformats-package.relationship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slideMasters/slideMaster1.xml" ContentType="application/vnd.openxmlformats-officedocument.presentationml.slideMaster+xml"/>
  <Override PartName="/ppt/slideMasters/theme/theme2.xml" ContentType="application/vnd.openxmlformats-officedocument.them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notesMasters/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Types>
</file>

<file path=_rels/.rels>&#65279;<?xml version="1.0" encoding="utf-8"?><Relationships xmlns="http://schemas.openxmlformats.org/package/2006/relationships"><Relationship Type="http://schemas.openxmlformats.org/package/2006/relationships/metadata/core-properties" Target="/docProps/core.xml" Id="R9fb79d4bf6314547" /><Relationship Type="http://schemas.openxmlformats.org/officeDocument/2006/relationships/extended-properties" Target="/docProps/app.xml" Id="R0822ae34924c46a4" /><Relationship Type="http://schemas.openxmlformats.org/officeDocument/2006/relationships/officeDocument" Target="/ppt/presentation.xml" Id="Re5734c88f1ed4e22" /></Relationships>
</file>

<file path=ppt/presentation.xml><?xml version="1.0" encoding="utf-8"?>
<p:presentation xmlns:p="http://schemas.openxmlformats.org/presentationml/2006/main">
  <p:sldMasterIdLst>
    <p:sldMasterId xmlns:r="http://schemas.openxmlformats.org/officeDocument/2006/relationships" id="2147483648" r:id="R0d261b838a1f4274"/>
  </p:sldMasterIdLst>
  <p:notesMasterIdLst>
    <p:notesMasterId xmlns:r="http://schemas.openxmlformats.org/officeDocument/2006/relationships" r:id="R867d8b948d8a45d3"/>
  </p:notesMasterIdLst>
  <p:sldIdLst>
    <p:sldId xmlns:r="http://schemas.openxmlformats.org/officeDocument/2006/relationships" id="256" r:id="Reab158ea799b4f76"/>
    <p:sldId xmlns:r="http://schemas.openxmlformats.org/officeDocument/2006/relationships" id="257" r:id="Rdd3f6fbbcaec44d0"/>
    <p:sldId xmlns:r="http://schemas.openxmlformats.org/officeDocument/2006/relationships" id="258" r:id="Rc244559d95614fe6"/>
    <p:sldId xmlns:r="http://schemas.openxmlformats.org/officeDocument/2006/relationships" id="259" r:id="Rd85cbb3096344c9d"/>
    <p:sldId xmlns:r="http://schemas.openxmlformats.org/officeDocument/2006/relationships" id="260" r:id="Rc587e08baf9d497e"/>
    <p:sldId xmlns:r="http://schemas.openxmlformats.org/officeDocument/2006/relationships" id="261" r:id="R730351e1d5094ad4"/>
    <p:sldId xmlns:r="http://schemas.openxmlformats.org/officeDocument/2006/relationships" id="262" r:id="R5ca9e39738074a62"/>
    <p:sldId xmlns:r="http://schemas.openxmlformats.org/officeDocument/2006/relationships" id="263" r:id="Rf408ca2dda844d47"/>
    <p:sldId xmlns:r="http://schemas.openxmlformats.org/officeDocument/2006/relationships" id="264" r:id="Red2ae881f0ec448b"/>
    <p:sldId xmlns:r="http://schemas.openxmlformats.org/officeDocument/2006/relationships" id="265" r:id="R210ac13bb975420e"/>
    <p:sldId xmlns:r="http://schemas.openxmlformats.org/officeDocument/2006/relationships" id="266" r:id="Rd897211124dd46dd"/>
  </p:sldIdLst>
  <p:sldSz cx="12192000" cy="6858000"/>
  <p:notesSz cx="6858000" cy="9144000"/>
  <p:defaultTextStyle>
    <a:defPPr xmlns:a="http://schemas.openxmlformats.org/drawingml/2006/main">
      <a:defRPr lang="en-US"/>
    </a:defPPr>
    <a:lvl1pPr xmlns:a="http://schemas.openxmlformats.org/drawingml/2006/main" marL="0" indent="0" algn="l" defTabSz="914400">
      <a:defRPr sz="1800" kern="1200">
        <a:solidFill>
          <a:schemeClr val="tx1"/>
        </a:solidFill>
        <a:latin typeface="+mn-lt"/>
        <a:ea typeface="+mn-ea"/>
        <a:cs typeface="+mn-cs"/>
      </a:defRPr>
    </a:lvl1pPr>
    <a:lvl2pPr xmlns:a="http://schemas.openxmlformats.org/drawingml/2006/main" marL="457200" indent="0" algn="l" defTabSz="914400">
      <a:defRPr sz="1800" kern="1200">
        <a:solidFill>
          <a:schemeClr val="tx1"/>
        </a:solidFill>
        <a:latin typeface="+mn-lt"/>
        <a:ea typeface="+mn-ea"/>
        <a:cs typeface="+mn-cs"/>
      </a:defRPr>
    </a:lvl2pPr>
    <a:lvl3pPr xmlns:a="http://schemas.openxmlformats.org/drawingml/2006/main" marL="914400" indent="0" algn="l" defTabSz="914400">
      <a:defRPr sz="1800" kern="1200">
        <a:solidFill>
          <a:schemeClr val="tx1"/>
        </a:solidFill>
        <a:latin typeface="+mn-lt"/>
        <a:ea typeface="+mn-ea"/>
        <a:cs typeface="+mn-cs"/>
      </a:defRPr>
    </a:lvl3pPr>
    <a:lvl4pPr xmlns:a="http://schemas.openxmlformats.org/drawingml/2006/main" marL="1371600" indent="0" algn="l" defTabSz="914400">
      <a:defRPr sz="1800" kern="1200">
        <a:solidFill>
          <a:schemeClr val="tx1"/>
        </a:solidFill>
        <a:latin typeface="+mn-lt"/>
        <a:ea typeface="+mn-ea"/>
        <a:cs typeface="+mn-cs"/>
      </a:defRPr>
    </a:lvl4pPr>
    <a:lvl5pPr xmlns:a="http://schemas.openxmlformats.org/drawingml/2006/main" marL="1828800" indent="0" algn="l" defTabSz="914400">
      <a:defRPr sz="1800" kern="1200">
        <a:solidFill>
          <a:schemeClr val="tx1"/>
        </a:solidFill>
        <a:latin typeface="+mn-lt"/>
        <a:ea typeface="+mn-ea"/>
        <a:cs typeface="+mn-cs"/>
      </a:defRPr>
    </a:lvl5pPr>
    <a:lvl6pPr xmlns:a="http://schemas.openxmlformats.org/drawingml/2006/main" marL="2286000" indent="0" algn="l" defTabSz="914400">
      <a:defRPr sz="1800" kern="1200">
        <a:solidFill>
          <a:schemeClr val="tx1"/>
        </a:solidFill>
        <a:latin typeface="+mn-lt"/>
        <a:ea typeface="+mn-ea"/>
        <a:cs typeface="+mn-cs"/>
      </a:defRPr>
    </a:lvl6pPr>
    <a:lvl7pPr xmlns:a="http://schemas.openxmlformats.org/drawingml/2006/main" marL="2743200" indent="0" algn="l" defTabSz="914400">
      <a:defRPr sz="1800" kern="1200">
        <a:solidFill>
          <a:schemeClr val="tx1"/>
        </a:solidFill>
        <a:latin typeface="+mn-lt"/>
        <a:ea typeface="+mn-ea"/>
        <a:cs typeface="+mn-cs"/>
      </a:defRPr>
    </a:lvl7pPr>
    <a:lvl8pPr xmlns:a="http://schemas.openxmlformats.org/drawingml/2006/main" marL="3200400" indent="0" algn="l" defTabSz="914400">
      <a:defRPr sz="1800" kern="1200">
        <a:solidFill>
          <a:schemeClr val="tx1"/>
        </a:solidFill>
        <a:latin typeface="+mn-lt"/>
        <a:ea typeface="+mn-ea"/>
        <a:cs typeface="+mn-cs"/>
      </a:defRPr>
    </a:lvl8pPr>
    <a:lvl9pPr xmlns:a="http://schemas.openxmlformats.org/drawingml/2006/main" marL="3657600" indent="0" algn="l" defTabSz="91440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p:extLst>
    <p:ext xmlns:p14="http://schemas.microsoft.com/office/powerpoint/2010/main" uri="{E76CE94A-603C-4142-B9EB-6D1370010A27}">
      <p14:discardImageEditData val="0"/>
    </p:ext>
    <p:ext xmlns:p14="http://schemas.microsoft.com/office/powerpoint/2010/main" uri="{D31A062A-798A-4329-ABDD-BBA856620510}">
      <p14:defaultImageDpi val="32767"/>
    </p:ext>
    <p:ext xmlns:p15="http://schemas.microsoft.com/office/powerpoint/2012/main" uri="{FD5EFAAD-0ECE-453E-9831-46B23BE46B34}">
      <p15:chartTrackingRefBased val="1"/>
    </p:ext>
  </p:extLst>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p:normalViewPr>
    <p:restoredLeft sz="15611"/>
    <p:restoredTop sz="94658"/>
  </p:normalViewPr>
  <p:slideViewPr>
    <p:cSldViewPr snapToGrid="0">
      <p:cViewPr varScale="1">
        <p:scale>
          <a:sx xmlns:a="http://schemas.openxmlformats.org/drawingml/2006/main" n="120" d="100"/>
          <a:sy xmlns:a="http://schemas.openxmlformats.org/drawingml/2006/main" n="120" d="100"/>
        </p:scale>
        <p:origin x="800" y="184"/>
      </p:cViewPr>
      <p:guideLst/>
    </p:cSldViewPr>
  </p:slideViewPr>
  <p:notesTextViewPr>
    <p:cViewPr>
      <p:scale>
        <a:sx xmlns:a="http://schemas.openxmlformats.org/drawingml/2006/main" n="1" d="1"/>
        <a:sy xmlns:a="http://schemas.openxmlformats.org/drawingml/2006/main"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theme" Target="/ppt/theme/theme1.xml" Id="R34561032b8b34137" /><Relationship Type="http://schemas.openxmlformats.org/officeDocument/2006/relationships/slideMaster" Target="/ppt/slideMasters/slideMaster1.xml" Id="R0d261b838a1f4274" /><Relationship Type="http://schemas.openxmlformats.org/officeDocument/2006/relationships/notesMaster" Target="/ppt/notesMasters/notesMaster1.xml" Id="R867d8b948d8a45d3" /><Relationship Type="http://schemas.openxmlformats.org/officeDocument/2006/relationships/presProps" Target="/ppt/presProps.xml" Id="Ra5a35e8a2fac422e" /><Relationship Type="http://schemas.openxmlformats.org/officeDocument/2006/relationships/viewProps" Target="/ppt/viewProps.xml" Id="Ra28a0a83699c42df" /><Relationship Type="http://schemas.openxmlformats.org/officeDocument/2006/relationships/tableStyles" Target="/ppt/tableStyles.xml" Id="Rd825e5eb7a6e4e78" /><Relationship Type="http://schemas.openxmlformats.org/officeDocument/2006/relationships/slide" Target="/ppt/slides/slide1.xml" Id="Reab158ea799b4f76" /><Relationship Type="http://schemas.openxmlformats.org/officeDocument/2006/relationships/slide" Target="/ppt/slides/slide2.xml" Id="Rdd3f6fbbcaec44d0" /><Relationship Type="http://schemas.openxmlformats.org/officeDocument/2006/relationships/slide" Target="/ppt/slides/slide3.xml" Id="Rc244559d95614fe6" /><Relationship Type="http://schemas.openxmlformats.org/officeDocument/2006/relationships/slide" Target="/ppt/slides/slide4.xml" Id="Rd85cbb3096344c9d" /><Relationship Type="http://schemas.openxmlformats.org/officeDocument/2006/relationships/slide" Target="/ppt/slides/slide5.xml" Id="Rc587e08baf9d497e" /><Relationship Type="http://schemas.openxmlformats.org/officeDocument/2006/relationships/slide" Target="/ppt/slides/slide6.xml" Id="R730351e1d5094ad4" /><Relationship Type="http://schemas.openxmlformats.org/officeDocument/2006/relationships/slide" Target="/ppt/slides/slide7.xml" Id="R5ca9e39738074a62" /><Relationship Type="http://schemas.openxmlformats.org/officeDocument/2006/relationships/slide" Target="/ppt/slides/slide8.xml" Id="Rf408ca2dda844d47" /><Relationship Type="http://schemas.openxmlformats.org/officeDocument/2006/relationships/slide" Target="/ppt/slides/slide9.xml" Id="Red2ae881f0ec448b" /><Relationship Type="http://schemas.openxmlformats.org/officeDocument/2006/relationships/slide" Target="/ppt/slides/slide10.xml" Id="R210ac13bb975420e" /><Relationship Type="http://schemas.openxmlformats.org/officeDocument/2006/relationships/slide" Target="/ppt/slides/slide11.xml" Id="Rd897211124dd46dd" /></Relationships>
</file>

<file path=ppt/notesMasters/_rels/notesMaster1.xml.rels>&#65279;<?xml version="1.0" encoding="utf-8"?><Relationships xmlns="http://schemas.openxmlformats.org/package/2006/relationships"><Relationship Type="http://schemas.openxmlformats.org/officeDocument/2006/relationships/theme" Target="/ppt/notesMasters/theme/theme3.xml" Id="R78cdbf62df094803" /></Relationships>
</file>

<file path=ppt/notesMasters/notesMaster1.xml><?xml version="1.0" encoding="utf-8"?>
<p:notesMaster xmlns:p="http://schemas.openxmlformats.org/presentationml/2006/main">
  <p:cSld>
    <p:bg>
      <p:bgRef idx="1001">
        <a:schemeClr xmlns:a="http://schemas.openxmlformats.org/drawingml/2006/main" val="bg1"/>
      </p:bgRef>
    </p:bg>
    <p:spTree>
      <p:nvGrpSpPr>
        <p:cNvPr id="1" name=""/>
        <p:cNvGrpSpPr/>
        <p:nvPr/>
      </p:nvGrpSpPr>
      <p:grpSpPr>
        <a:xfrm xmlns:a="http://schemas.openxmlformats.org/drawingml/2006/main"/>
      </p:grpSpPr>
      <p:sp>
        <p:nvSpPr>
          <p:cNvPr id="2" name="Header Placeholder"/>
          <p:cNvSpPr/>
          <p:nvPr>
            <p:ph type="hdr" sz="quarter"/>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
        <p:nvSpPr>
          <p:cNvPr id="3" name="Date Placeholder"/>
          <p:cNvSpPr/>
          <p:nvPr>
            <p:ph type="dt" sz="quarter" idx="1"/>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
        <p:nvSpPr>
          <p:cNvPr id="4" name="Slide Image Placeholder"/>
          <p:cNvSpPr/>
          <p:nvPr>
            <p:ph type="sldImg" idx="2"/>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
        <p:nvSpPr>
          <p:cNvPr id="5" name="Notes Placeholder"/>
          <p:cNvSpPr/>
          <p:nvPr>
            <p:ph type="body" sz="quarter" idx="3"/>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
        <p:nvSpPr>
          <p:cNvPr id="6" name="Footer Placeholder"/>
          <p:cNvSpPr/>
          <p:nvPr>
            <p:ph type="ftr" sz="quarter" idx="4"/>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
        <p:nvSpPr>
          <p:cNvPr id="7" name="Slide Number Placeholder"/>
          <p:cNvSpPr/>
          <p:nvPr>
            <p:ph type="sldNum" sz="quarter" idx="5"/>
          </p:nvPr>
        </p:nvSpPr>
        <p:spPr>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p:txBody>
      </p:sp>
    </p:spTree>
  </p:cSld>
  <p:clrMap bg1="lt1" tx1="dk1" bg2="lt2" tx2="dk2" accent1="accent1" accent2="accent2" accent3="accent3" accent4="accent4" accent5="accent5" accent6="accent6" hlink="hlink" folHlink="folHlink"/>
  <p:notesStyle>
    <a:lvl1pPr xmlns:a="http://schemas.openxmlformats.org/drawingml/2006/main" marL="0" algn="l" defTabSz="914400" rtl="0" eaLnBrk="1" latinLnBrk="0" hangingPunct="1">
      <a:defRPr sz="1200" kern="1200"/>
    </a:lvl1pPr>
  </p:notesStyle>
</p:notesMaster>
</file>

<file path=ppt/notesMasters/theme/theme3.xml><?xml version="1.0" encoding="utf-8"?>
<a:theme xmlns:a="http://schemas.openxmlformats.org/drawingml/2006/main" name="ChatGPT">
  <a:themeElements>
    <a:clrScheme name="ChatGPT">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a:ea typeface="Calibri Light"/>
        <a:cs typeface="Calibri Light"/>
      </a:majorFont>
      <a:minorFont>
        <a:latin typeface="Calibri"/>
        <a:ea typeface="Calibri"/>
        <a:cs typeface="Calibri"/>
      </a:minorFont>
    </a:fontScheme>
    <a:fmtScheme name="ChatGPT">
      <a:fillStyleLst>
        <a:solidFill>
          <a:schemeClr val="phClr"/>
        </a:solidFill>
        <a:solidFill>
          <a:schemeClr val="dk1"/>
        </a:solidFill>
        <a:solidFill>
          <a:schemeClr val="accent1"/>
        </a:solidFill>
      </a:fillStyleLst>
      <a:lnStyleLst>
        <a:ln w="12700">
          <a:solidFill>
            <a:schemeClr val="phClr"/>
          </a:solidFill>
          <a:prstDash val="solid"/>
        </a:ln>
        <a:ln w="19050">
          <a:solidFill>
            <a:schemeClr val="phClr"/>
          </a:solidFill>
          <a:prstDash val="solid"/>
        </a:ln>
        <a:ln w="25400">
          <a:solidFill>
            <a:schemeClr val="phClr"/>
          </a:solidFill>
          <a:prstDash val="solid"/>
        </a:ln>
      </a:lnStyleLst>
      <a:effectStyleLst>
        <a:effectStyle>
          <a:effectLst/>
        </a:effectStyle>
        <a:effectStyle>
          <a:effectLst/>
        </a:effectStyle>
        <a:effectStyle>
          <a:effectLst>
            <a:outerShdw blurRad="57150" dist="19050" dir="5400000">
              <a:srgbClr val="000000">
                <a:alpha val="16000"/>
              </a:srgbClr>
            </a:outerShdw>
          </a:effectLst>
        </a:effectStyle>
        <a:effectStyle>
          <a:effectLst>
            <a:outerShdw blurRad="19050" dist="9525" dir="5400000">
              <a:srgbClr val="000000">
                <a:alpha val="6000"/>
              </a:srgbClr>
            </a:outerShdw>
          </a:effectLst>
        </a:effectStyle>
        <a:effectStyle>
          <a:effectLst>
            <a:outerShdw blurRad="28575" dist="9525" dir="5400000">
              <a:srgbClr val="000000">
                <a:alpha val="8000"/>
              </a:srgbClr>
            </a:outerShdw>
          </a:effectLst>
        </a:effectStyle>
        <a:effectStyle>
          <a:effectLst>
            <a:outerShdw blurRad="57150" dist="19050" dir="5400000">
              <a:srgbClr val="000000">
                <a:alpha val="10000"/>
              </a:srgbClr>
            </a:outerShdw>
          </a:effectLst>
        </a:effectStyle>
        <a:effectStyle>
          <a:effectLst>
            <a:outerShdw blurRad="114300" dist="38100" dir="5400000">
              <a:srgbClr val="000000">
                <a:alpha val="12000"/>
              </a:srgbClr>
            </a:outerShdw>
          </a:effectLst>
        </a:effectStyle>
        <a:effectStyle>
          <a:effectLst>
            <a:outerShdw blurRad="171450" dist="57150" dir="5400000">
              <a:srgbClr val="000000">
                <a:alpha val="16000"/>
              </a:srgbClr>
            </a:outerShdw>
          </a:effectLst>
        </a:effectStyle>
        <a:effectStyle>
          <a:effectLst>
            <a:outerShdw blurRad="266700" dist="95250" dir="5400000">
              <a:srgbClr val="000000">
                <a:alpha val="24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lumMod val="102000"/>
                <a:satMod val="150000"/>
              </a:schemeClr>
            </a:gs>
            <a:gs pos="50000">
              <a:schemeClr val="phClr">
                <a:tint val="98000"/>
                <a:shade val="90000"/>
                <a:lumMod val="103000"/>
                <a:satMod val="130000"/>
              </a:schemeClr>
            </a:gs>
            <a:gs pos="100000">
              <a:schemeClr val="phClr">
                <a:shade val="63000"/>
                <a:satMod val="120000"/>
              </a:schemeClr>
            </a:gs>
          </a:gsLst>
          <a:lin ang="5400000" scaled="0"/>
        </a:gradFill>
      </a:bgFillStyleLst>
    </a:fmtScheme>
  </a:themeElements>
</a:theme>
</file>

<file path=ppt/notesSlides/_rels/notesSlide1.xml.rels>&#65279;<?xml version="1.0" encoding="utf-8"?><Relationships xmlns="http://schemas.openxmlformats.org/package/2006/relationships"><Relationship Type="http://schemas.openxmlformats.org/officeDocument/2006/relationships/slide" Target="/ppt/slides/slide1.xml" Id="R416382155bf24c3a" /><Relationship Type="http://schemas.openxmlformats.org/officeDocument/2006/relationships/notesMaster" Target="/ppt/notesMasters/notesMaster1.xml" Id="R6daed27a783a4e3f" /></Relationships>
</file>

<file path=ppt/notesSlides/_rels/notesSlide10.xml.rels>&#65279;<?xml version="1.0" encoding="utf-8"?><Relationships xmlns="http://schemas.openxmlformats.org/package/2006/relationships"><Relationship Type="http://schemas.openxmlformats.org/officeDocument/2006/relationships/slide" Target="/ppt/slides/slide10.xml" Id="Rb594dc6024a84c5b" /><Relationship Type="http://schemas.openxmlformats.org/officeDocument/2006/relationships/notesMaster" Target="/ppt/notesMasters/notesMaster1.xml" Id="R5bb49ea32b6a46bb" /></Relationships>
</file>

<file path=ppt/notesSlides/_rels/notesSlide11.xml.rels>&#65279;<?xml version="1.0" encoding="utf-8"?><Relationships xmlns="http://schemas.openxmlformats.org/package/2006/relationships"><Relationship Type="http://schemas.openxmlformats.org/officeDocument/2006/relationships/slide" Target="/ppt/slides/slide11.xml" Id="R102f7d51370844a8" /><Relationship Type="http://schemas.openxmlformats.org/officeDocument/2006/relationships/notesMaster" Target="/ppt/notesMasters/notesMaster1.xml" Id="Rfd7f6a4a9eff4f6b" /></Relationships>
</file>

<file path=ppt/notesSlides/_rels/notesSlide2.xml.rels>&#65279;<?xml version="1.0" encoding="utf-8"?><Relationships xmlns="http://schemas.openxmlformats.org/package/2006/relationships"><Relationship Type="http://schemas.openxmlformats.org/officeDocument/2006/relationships/slide" Target="/ppt/slides/slide2.xml" Id="R8db063b165fb428a" /><Relationship Type="http://schemas.openxmlformats.org/officeDocument/2006/relationships/notesMaster" Target="/ppt/notesMasters/notesMaster1.xml" Id="Rce8feef83d0644f5" /></Relationships>
</file>

<file path=ppt/notesSlides/_rels/notesSlide3.xml.rels>&#65279;<?xml version="1.0" encoding="utf-8"?><Relationships xmlns="http://schemas.openxmlformats.org/package/2006/relationships"><Relationship Type="http://schemas.openxmlformats.org/officeDocument/2006/relationships/slide" Target="/ppt/slides/slide3.xml" Id="R931adc7ce6c642c0" /><Relationship Type="http://schemas.openxmlformats.org/officeDocument/2006/relationships/notesMaster" Target="/ppt/notesMasters/notesMaster1.xml" Id="Rff63a2e7d12d4ef1" /></Relationships>
</file>

<file path=ppt/notesSlides/_rels/notesSlide4.xml.rels>&#65279;<?xml version="1.0" encoding="utf-8"?><Relationships xmlns="http://schemas.openxmlformats.org/package/2006/relationships"><Relationship Type="http://schemas.openxmlformats.org/officeDocument/2006/relationships/slide" Target="/ppt/slides/slide4.xml" Id="R3a900ec1416147cd" /><Relationship Type="http://schemas.openxmlformats.org/officeDocument/2006/relationships/notesMaster" Target="/ppt/notesMasters/notesMaster1.xml" Id="R6442d074113b48ea" /></Relationships>
</file>

<file path=ppt/notesSlides/_rels/notesSlide5.xml.rels>&#65279;<?xml version="1.0" encoding="utf-8"?><Relationships xmlns="http://schemas.openxmlformats.org/package/2006/relationships"><Relationship Type="http://schemas.openxmlformats.org/officeDocument/2006/relationships/slide" Target="/ppt/slides/slide5.xml" Id="R5aa93be59de94d2a" /><Relationship Type="http://schemas.openxmlformats.org/officeDocument/2006/relationships/notesMaster" Target="/ppt/notesMasters/notesMaster1.xml" Id="R7f4cd86d9fe14c0e" /></Relationships>
</file>

<file path=ppt/notesSlides/_rels/notesSlide6.xml.rels>&#65279;<?xml version="1.0" encoding="utf-8"?><Relationships xmlns="http://schemas.openxmlformats.org/package/2006/relationships"><Relationship Type="http://schemas.openxmlformats.org/officeDocument/2006/relationships/slide" Target="/ppt/slides/slide6.xml" Id="R7203681590e34c6f" /><Relationship Type="http://schemas.openxmlformats.org/officeDocument/2006/relationships/notesMaster" Target="/ppt/notesMasters/notesMaster1.xml" Id="R5c10b25b0eaf4583" /></Relationships>
</file>

<file path=ppt/notesSlides/_rels/notesSlide7.xml.rels>&#65279;<?xml version="1.0" encoding="utf-8"?><Relationships xmlns="http://schemas.openxmlformats.org/package/2006/relationships"><Relationship Type="http://schemas.openxmlformats.org/officeDocument/2006/relationships/slide" Target="/ppt/slides/slide7.xml" Id="R893f2287586049ab" /><Relationship Type="http://schemas.openxmlformats.org/officeDocument/2006/relationships/notesMaster" Target="/ppt/notesMasters/notesMaster1.xml" Id="R05dc652c5c82402f" /></Relationships>
</file>

<file path=ppt/notesSlides/_rels/notesSlide8.xml.rels>&#65279;<?xml version="1.0" encoding="utf-8"?><Relationships xmlns="http://schemas.openxmlformats.org/package/2006/relationships"><Relationship Type="http://schemas.openxmlformats.org/officeDocument/2006/relationships/slide" Target="/ppt/slides/slide8.xml" Id="R0cadd240f554429f" /><Relationship Type="http://schemas.openxmlformats.org/officeDocument/2006/relationships/notesMaster" Target="/ppt/notesMasters/notesMaster1.xml" Id="R6e61ae544a2a4391" /></Relationships>
</file>

<file path=ppt/notesSlides/_rels/notesSlide9.xml.rels>&#65279;<?xml version="1.0" encoding="utf-8"?><Relationships xmlns="http://schemas.openxmlformats.org/package/2006/relationships"><Relationship Type="http://schemas.openxmlformats.org/officeDocument/2006/relationships/slide" Target="/ppt/slides/slide9.xml" Id="R953586acf72e47e1" /><Relationship Type="http://schemas.openxmlformats.org/officeDocument/2006/relationships/notesMaster" Target="/ppt/notesMasters/notesMaster1.xml" Id="Ra492dfb9f49641c6" /></Relationships>
</file>

<file path=ppt/notesSlides/notesSlide1.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10.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11.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2.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3.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4.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5.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6.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7.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8.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notesSlides/notesSlide9.xml><?xml version="1.0" encoding="utf-8"?>
<p:notes xmlns:p="http://schemas.openxmlformats.org/presentationml/2006/main">
  <p:cSld>
    <p:spTree>
      <p:nvGrpSpPr>
        <p:cNvPr id="1" name=""/>
        <p:cNvGrpSpPr/>
        <p:nvPr/>
      </p:nvGrpSpPr>
      <p:grpSpPr>
        <a:xfrm xmlns:a="http://schemas.openxmlformats.org/drawingml/2006/main"/>
      </p:grpSpPr>
      <p:sp>
        <p:nvSpPr>
          <p:cNvPr id="2" name="Slide Image Placeholder 1"/>
          <p:cNvSpPr>
            <a:spLocks xmlns:a="http://schemas.openxmlformats.org/drawingml/2006/main" noGrp="1"/>
          </p:cNvSpPr>
          <p:nvPr>
            <p:ph type="sldImg" idx="0"/>
          </p:nvPr>
        </p:nvSpPr>
        <p:spPr/>
      </p:sp>
      <p:sp>
        <p:nvSpPr>
          <p:cNvPr id="3" name="Notes Placeholder 2"/>
          <p:cNvSpPr>
            <a:spLocks xmlns:a="http://schemas.openxmlformats.org/drawingml/2006/main" noGrp="1"/>
          </p:cNvSpPr>
          <p:nvPr>
            <p:ph type="body" idx="1"/>
          </p:nvPr>
        </p:nvSpPr>
        <p:spPr/>
        <p:txBody>
          <a:bodyPr xmlns:a="http://schemas.openxmlformats.org/drawingml/2006/main"/>
          <a:lstStyle xmlns:a="http://schemas.openxmlformats.org/drawingml/2006/main"/>
          <a:p xmlns:a="http://schemas.openxmlformats.org/drawingml/2006/main"/>
        </p:txBody>
      </p:sp>
      <p:sp>
        <p:nvSpPr>
          <p:cNvPr id="4" name="Slide Number Placeholder 3"/>
          <p:cNvSpPr>
            <a:spLocks xmlns:a="http://schemas.openxmlformats.org/drawingml/2006/main" noGrp="1"/>
          </p:cNvSpPr>
          <p:nvPr>
            <p:ph type="sldNum" idx="5"/>
          </p:nvPr>
        </p:nvSpPr>
        <p:spPr/>
        <p:txBody>
          <a:bodyPr xmlns:a="http://schemas.openxmlformats.org/drawingml/2006/main"/>
          <a:lstStyle xmlns:a="http://schemas.openxmlformats.org/drawingml/2006/main"/>
          <a:p xmlns:a="http://schemas.openxmlformats.org/drawingml/2006/main"/>
        </p:txBody>
      </p:sp>
    </p:spTree>
  </p:cSld>
  <p:clrMapOvr>
    <a:masterClrMapping xmlns:a="http://schemas.openxmlformats.org/drawingml/2006/main"/>
  </p:clrMapOvr>
</p:note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367b99dc946f4186" /></Relationships>
</file>

<file path=ppt/slideLayouts/slideLayout1.xml><?xml version="1.0" encoding="utf-8"?>
<p:sldLayout xmlns:p="http://schemas.openxmlformats.org/presentationml/2006/main" type="title">
  <p:cSld name="Title Slide">
    <p:spTree>
      <p:nvGrpSpPr>
        <p:cNvPr id="1" name=""/>
        <p:cNvGrpSpPr/>
        <p:nvPr/>
      </p:nvGrpSpPr>
      <p:grpSpPr>
        <a:xfrm xmlns:a="http://schemas.openxmlformats.org/drawingml/2006/main"/>
      </p:grpSpPr>
    </p:spTree>
  </p:cSld>
</p:sldLayout>
</file>

<file path=ppt/slideMasters/_rels/slideMaster1.xml.rels>&#65279;<?xml version="1.0" encoding="utf-8"?><Relationships xmlns="http://schemas.openxmlformats.org/package/2006/relationships"><Relationship Type="http://schemas.openxmlformats.org/officeDocument/2006/relationships/theme" Target="/ppt/slideMasters/theme/theme2.xml" Id="R60417e2417384042" /><Relationship Type="http://schemas.openxmlformats.org/officeDocument/2006/relationships/slideLayout" Target="/ppt/slideLayouts/slideLayout1.xml" Id="R61e20c2e9b814e93" /></Relationships>
</file>

<file path=ppt/slideMasters/slideMaster1.xml><?xml version="1.0" encoding="utf-8"?>
<p:sldMaster xmlns:p="http://schemas.openxmlformats.org/presentationml/2006/main">
  <p:cSld name="Master">
    <p:bg>
      <p:bgRef idx="1001">
        <a:schemeClr xmlns:a="http://schemas.openxmlformats.org/drawingml/2006/main" val="bg1"/>
      </p:bgRef>
    </p:bg>
    <p:spTree>
      <p:nvGrpSpPr>
        <p:cNvPr id="1" name=""/>
        <p:cNvGrpSpPr/>
        <p:nvPr/>
      </p:nvGrpSpPr>
      <p:grpSpPr>
        <a:xfrm xmlns:a="http://schemas.openxmlformats.org/drawingml/2006/main"/>
      </p:grpSpPr>
    </p:spTree>
  </p:cSld>
  <p:clrMap bg1="lt1" tx1="dk1" bg2="lt2" tx2="dk2" accent1="accent1" accent2="accent2" accent3="accent3" accent4="accent4" accent5="accent5" accent6="accent6" hlink="hlink" folHlink="folHlink"/>
  <p:sldLayoutIdLst>
    <p:sldLayoutId xmlns:r="http://schemas.openxmlformats.org/officeDocument/2006/relationships" id="2147483649" r:id="R61e20c2e9b814e93"/>
  </p:sldLayoutIdLst>
  <p:txStyles>
    <p:titleStyle>
      <a:lvl1pPr xmlns:a="http://schemas.openxmlformats.org/drawingml/2006/main" algn="l">
        <a:lnSpc>
          <a:spcPct val="90000"/>
        </a:lnSpc>
        <a:spcBef>
          <a:spcPts val="0"/>
        </a:spcBef>
        <a:buNone/>
        <a:defRPr sz="4400">
          <a:solidFill>
            <a:schemeClr val="tx1"/>
          </a:solidFill>
          <a:latin typeface="+mj-lt"/>
          <a:ea typeface="+mj-lt"/>
          <a:cs typeface="+mj-lt"/>
        </a:defRPr>
      </a:lvl1pPr>
    </p:titleStyle>
    <p:bodyStyle>
      <a:lvl1pPr xmlns:a="http://schemas.openxmlformats.org/drawingml/2006/main" marL="228600" indent="-228600" algn="l">
        <a:lnSpc>
          <a:spcPct val="90000"/>
        </a:lnSpc>
        <a:spcBef>
          <a:spcPts val="1000"/>
        </a:spcBef>
        <a:buChar char="•"/>
        <a:defRPr sz="2800">
          <a:solidFill>
            <a:schemeClr val="tx1"/>
          </a:solidFill>
          <a:latin typeface="+mn-lt"/>
          <a:ea typeface="+mn-lt"/>
          <a:cs typeface="+mn-lt"/>
        </a:defRPr>
      </a:lvl1pPr>
      <a:lvl2pPr xmlns:a="http://schemas.openxmlformats.org/drawingml/2006/main" marL="685800" indent="-228600" algn="l">
        <a:lnSpc>
          <a:spcPct val="90000"/>
        </a:lnSpc>
        <a:spcBef>
          <a:spcPts val="500"/>
        </a:spcBef>
        <a:buChar char="•"/>
        <a:defRPr sz="2400">
          <a:solidFill>
            <a:schemeClr val="tx1"/>
          </a:solidFill>
          <a:latin typeface="+mn-lt"/>
          <a:ea typeface="+mn-lt"/>
          <a:cs typeface="+mn-lt"/>
        </a:defRPr>
      </a:lvl2pPr>
      <a:lvl3pPr xmlns:a="http://schemas.openxmlformats.org/drawingml/2006/main" marL="1143000" indent="-228600" algn="l">
        <a:lnSpc>
          <a:spcPct val="90000"/>
        </a:lnSpc>
        <a:spcBef>
          <a:spcPts val="500"/>
        </a:spcBef>
        <a:buChar char="•"/>
        <a:defRPr sz="2000">
          <a:solidFill>
            <a:schemeClr val="tx1"/>
          </a:solidFill>
          <a:latin typeface="+mn-lt"/>
          <a:ea typeface="+mn-lt"/>
          <a:cs typeface="+mn-lt"/>
        </a:defRPr>
      </a:lvl3pPr>
      <a:lvl4pPr xmlns:a="http://schemas.openxmlformats.org/drawingml/2006/main" marL="1600200" indent="-228600" algn="l">
        <a:lnSpc>
          <a:spcPct val="90000"/>
        </a:lnSpc>
        <a:spcBef>
          <a:spcPts val="500"/>
        </a:spcBef>
        <a:buChar char="•"/>
        <a:defRPr sz="1800">
          <a:solidFill>
            <a:schemeClr val="tx1"/>
          </a:solidFill>
          <a:latin typeface="+mn-lt"/>
          <a:ea typeface="+mn-lt"/>
          <a:cs typeface="+mn-lt"/>
        </a:defRPr>
      </a:lvl4pPr>
      <a:lvl5pPr xmlns:a="http://schemas.openxmlformats.org/drawingml/2006/main" marL="2057400" indent="-228600" algn="l">
        <a:lnSpc>
          <a:spcPct val="90000"/>
        </a:lnSpc>
        <a:spcBef>
          <a:spcPts val="500"/>
        </a:spcBef>
        <a:buChar char="•"/>
        <a:defRPr sz="1800">
          <a:solidFill>
            <a:schemeClr val="tx1"/>
          </a:solidFill>
          <a:latin typeface="+mn-lt"/>
          <a:ea typeface="+mn-lt"/>
          <a:cs typeface="+mn-lt"/>
        </a:defRPr>
      </a:lvl5pPr>
      <a:lvl6pPr xmlns:a="http://schemas.openxmlformats.org/drawingml/2006/main" marL="2514600" indent="-228600" algn="l">
        <a:lnSpc>
          <a:spcPct val="90000"/>
        </a:lnSpc>
        <a:spcBef>
          <a:spcPts val="500"/>
        </a:spcBef>
        <a:buChar char="•"/>
        <a:defRPr sz="1800">
          <a:solidFill>
            <a:schemeClr val="tx1"/>
          </a:solidFill>
          <a:latin typeface="+mn-lt"/>
          <a:ea typeface="+mn-lt"/>
          <a:cs typeface="+mn-lt"/>
        </a:defRPr>
      </a:lvl6pPr>
      <a:lvl7pPr xmlns:a="http://schemas.openxmlformats.org/drawingml/2006/main" marL="2971800" indent="-228600" algn="l">
        <a:lnSpc>
          <a:spcPct val="90000"/>
        </a:lnSpc>
        <a:spcBef>
          <a:spcPts val="500"/>
        </a:spcBef>
        <a:buChar char="•"/>
        <a:defRPr sz="1800">
          <a:solidFill>
            <a:schemeClr val="tx1"/>
          </a:solidFill>
          <a:latin typeface="+mn-lt"/>
          <a:ea typeface="+mn-lt"/>
          <a:cs typeface="+mn-lt"/>
        </a:defRPr>
      </a:lvl7pPr>
      <a:lvl8pPr xmlns:a="http://schemas.openxmlformats.org/drawingml/2006/main" marL="3429000" indent="-228600" algn="l">
        <a:lnSpc>
          <a:spcPct val="90000"/>
        </a:lnSpc>
        <a:spcBef>
          <a:spcPts val="500"/>
        </a:spcBef>
        <a:buChar char="•"/>
        <a:defRPr sz="1800">
          <a:solidFill>
            <a:schemeClr val="tx1"/>
          </a:solidFill>
          <a:latin typeface="+mn-lt"/>
          <a:ea typeface="+mn-lt"/>
          <a:cs typeface="+mn-lt"/>
        </a:defRPr>
      </a:lvl8pPr>
      <a:lvl9pPr xmlns:a="http://schemas.openxmlformats.org/drawingml/2006/main" marL="3886200" indent="-228600" algn="l">
        <a:lnSpc>
          <a:spcPct val="90000"/>
        </a:lnSpc>
        <a:spcBef>
          <a:spcPts val="500"/>
        </a:spcBef>
        <a:buChar char="•"/>
        <a:defRPr sz="1800">
          <a:solidFill>
            <a:schemeClr val="tx1"/>
          </a:solidFill>
          <a:latin typeface="+mn-lt"/>
          <a:ea typeface="+mn-lt"/>
          <a:cs typeface="+mn-lt"/>
        </a:defRPr>
      </a:lvl9pPr>
    </p:bodyStyle>
    <p:otherStyle>
      <a:lvl1pPr xmlns:a="http://schemas.openxmlformats.org/drawingml/2006/main" marL="0" algn="l">
        <a:buNone/>
        <a:defRPr sz="1800">
          <a:solidFill>
            <a:schemeClr val="tx1"/>
          </a:solidFill>
          <a:latin typeface="+mn-lt"/>
          <a:ea typeface="+mn-lt"/>
          <a:cs typeface="+mn-lt"/>
        </a:defRPr>
      </a:lvl1pPr>
      <a:lvl2pPr xmlns:a="http://schemas.openxmlformats.org/drawingml/2006/main" marL="457200" algn="l">
        <a:buNone/>
        <a:defRPr sz="1800">
          <a:solidFill>
            <a:schemeClr val="tx1"/>
          </a:solidFill>
          <a:latin typeface="+mn-lt"/>
          <a:ea typeface="+mn-lt"/>
          <a:cs typeface="+mn-lt"/>
        </a:defRPr>
      </a:lvl2pPr>
      <a:lvl3pPr xmlns:a="http://schemas.openxmlformats.org/drawingml/2006/main" marL="914400" algn="l">
        <a:buNone/>
        <a:defRPr sz="1800">
          <a:solidFill>
            <a:schemeClr val="tx1"/>
          </a:solidFill>
          <a:latin typeface="+mn-lt"/>
          <a:ea typeface="+mn-lt"/>
          <a:cs typeface="+mn-lt"/>
        </a:defRPr>
      </a:lvl3pPr>
      <a:lvl4pPr xmlns:a="http://schemas.openxmlformats.org/drawingml/2006/main" marL="1371600" algn="l">
        <a:buNone/>
        <a:defRPr sz="1800">
          <a:solidFill>
            <a:schemeClr val="tx1"/>
          </a:solidFill>
          <a:latin typeface="+mn-lt"/>
          <a:ea typeface="+mn-lt"/>
          <a:cs typeface="+mn-lt"/>
        </a:defRPr>
      </a:lvl4pPr>
      <a:lvl5pPr xmlns:a="http://schemas.openxmlformats.org/drawingml/2006/main" marL="1828800" algn="l">
        <a:buNone/>
        <a:defRPr sz="1800">
          <a:solidFill>
            <a:schemeClr val="tx1"/>
          </a:solidFill>
          <a:latin typeface="+mn-lt"/>
          <a:ea typeface="+mn-lt"/>
          <a:cs typeface="+mn-lt"/>
        </a:defRPr>
      </a:lvl5pPr>
      <a:lvl6pPr xmlns:a="http://schemas.openxmlformats.org/drawingml/2006/main" marL="2286000" algn="l">
        <a:buNone/>
        <a:defRPr sz="1800">
          <a:solidFill>
            <a:schemeClr val="tx1"/>
          </a:solidFill>
          <a:latin typeface="+mn-lt"/>
          <a:ea typeface="+mn-lt"/>
          <a:cs typeface="+mn-lt"/>
        </a:defRPr>
      </a:lvl6pPr>
      <a:lvl7pPr xmlns:a="http://schemas.openxmlformats.org/drawingml/2006/main" marL="2743200" algn="l">
        <a:buNone/>
        <a:defRPr sz="1800">
          <a:solidFill>
            <a:schemeClr val="tx1"/>
          </a:solidFill>
          <a:latin typeface="+mn-lt"/>
          <a:ea typeface="+mn-lt"/>
          <a:cs typeface="+mn-lt"/>
        </a:defRPr>
      </a:lvl7pPr>
      <a:lvl8pPr xmlns:a="http://schemas.openxmlformats.org/drawingml/2006/main" marL="3200400" algn="l">
        <a:buNone/>
        <a:defRPr sz="1800">
          <a:solidFill>
            <a:schemeClr val="tx1"/>
          </a:solidFill>
          <a:latin typeface="+mn-lt"/>
          <a:ea typeface="+mn-lt"/>
          <a:cs typeface="+mn-lt"/>
        </a:defRPr>
      </a:lvl8pPr>
      <a:lvl9pPr xmlns:a="http://schemas.openxmlformats.org/drawingml/2006/main" marL="3657600" algn="l">
        <a:buNone/>
        <a:defRPr sz="1800">
          <a:solidFill>
            <a:schemeClr val="tx1"/>
          </a:solidFill>
          <a:latin typeface="+mn-lt"/>
          <a:ea typeface="+mn-lt"/>
          <a:cs typeface="+mn-lt"/>
        </a:defRPr>
      </a:lvl9pPr>
    </p:otherStyle>
  </p:txStyles>
</p:sldMaster>
</file>

<file path=ppt/slideMasters/theme/theme2.xml><?xml version="1.0" encoding="utf-8"?>
<a:theme xmlns:a="http://schemas.openxmlformats.org/drawingml/2006/main" name="ChatGPT">
  <a:themeElements>
    <a:clrScheme name="ChatGPT">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a:ea typeface="Calibri Light"/>
        <a:cs typeface="Calibri Light"/>
      </a:majorFont>
      <a:minorFont>
        <a:latin typeface="Calibri"/>
        <a:ea typeface="Calibri"/>
        <a:cs typeface="Calibri"/>
      </a:minorFont>
    </a:fontScheme>
    <a:fmtScheme name="ChatGPT">
      <a:fillStyleLst>
        <a:solidFill>
          <a:schemeClr val="phClr"/>
        </a:solidFill>
        <a:solidFill>
          <a:schemeClr val="dk1"/>
        </a:solidFill>
        <a:solidFill>
          <a:schemeClr val="accent1"/>
        </a:solidFill>
      </a:fillStyleLst>
      <a:lnStyleLst>
        <a:ln w="12700">
          <a:solidFill>
            <a:schemeClr val="phClr"/>
          </a:solidFill>
          <a:prstDash val="solid"/>
        </a:ln>
        <a:ln w="19050">
          <a:solidFill>
            <a:schemeClr val="phClr"/>
          </a:solidFill>
          <a:prstDash val="solid"/>
        </a:ln>
        <a:ln w="25400">
          <a:solidFill>
            <a:schemeClr val="phClr"/>
          </a:solidFill>
          <a:prstDash val="solid"/>
        </a:ln>
      </a:lnStyleLst>
      <a:effectStyleLst>
        <a:effectStyle>
          <a:effectLst/>
        </a:effectStyle>
        <a:effectStyle>
          <a:effectLst/>
        </a:effectStyle>
        <a:effectStyle>
          <a:effectLst>
            <a:outerShdw blurRad="57150" dist="19050" dir="5400000">
              <a:srgbClr val="000000">
                <a:alpha val="16000"/>
              </a:srgbClr>
            </a:outerShdw>
          </a:effectLst>
        </a:effectStyle>
        <a:effectStyle>
          <a:effectLst>
            <a:outerShdw blurRad="19050" dist="9525" dir="5400000">
              <a:srgbClr val="000000">
                <a:alpha val="6000"/>
              </a:srgbClr>
            </a:outerShdw>
          </a:effectLst>
        </a:effectStyle>
        <a:effectStyle>
          <a:effectLst>
            <a:outerShdw blurRad="28575" dist="9525" dir="5400000">
              <a:srgbClr val="000000">
                <a:alpha val="8000"/>
              </a:srgbClr>
            </a:outerShdw>
          </a:effectLst>
        </a:effectStyle>
        <a:effectStyle>
          <a:effectLst>
            <a:outerShdw blurRad="57150" dist="19050" dir="5400000">
              <a:srgbClr val="000000">
                <a:alpha val="10000"/>
              </a:srgbClr>
            </a:outerShdw>
          </a:effectLst>
        </a:effectStyle>
        <a:effectStyle>
          <a:effectLst>
            <a:outerShdw blurRad="114300" dist="38100" dir="5400000">
              <a:srgbClr val="000000">
                <a:alpha val="12000"/>
              </a:srgbClr>
            </a:outerShdw>
          </a:effectLst>
        </a:effectStyle>
        <a:effectStyle>
          <a:effectLst>
            <a:outerShdw blurRad="171450" dist="57150" dir="5400000">
              <a:srgbClr val="000000">
                <a:alpha val="16000"/>
              </a:srgbClr>
            </a:outerShdw>
          </a:effectLst>
        </a:effectStyle>
        <a:effectStyle>
          <a:effectLst>
            <a:outerShdw blurRad="266700" dist="95250" dir="5400000">
              <a:srgbClr val="000000">
                <a:alpha val="24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lumMod val="102000"/>
                <a:satMod val="150000"/>
              </a:schemeClr>
            </a:gs>
            <a:gs pos="50000">
              <a:schemeClr val="phClr">
                <a:tint val="98000"/>
                <a:shade val="90000"/>
                <a:lumMod val="103000"/>
                <a:satMod val="130000"/>
              </a:schemeClr>
            </a:gs>
            <a:gs pos="100000">
              <a:schemeClr val="phClr">
                <a:shade val="63000"/>
                <a:satMod val="120000"/>
              </a:schemeClr>
            </a:gs>
          </a:gsLst>
          <a:lin ang="5400000" scaled="0"/>
        </a:gradFill>
      </a:bgFillStyleLst>
    </a:fmtScheme>
  </a:themeElements>
</a:theme>
</file>

<file path=ppt/slides/_rels/slide1.xml.rels>&#65279;<?xml version="1.0" encoding="utf-8"?><Relationships xmlns="http://schemas.openxmlformats.org/package/2006/relationships"><Relationship Type="http://schemas.openxmlformats.org/officeDocument/2006/relationships/slideLayout" Target="/ppt/slideLayouts/slideLayout1.xml" Id="R41ae2d8773a143b5" /><Relationship Type="http://schemas.openxmlformats.org/officeDocument/2006/relationships/image" Target="/ppt/media/image.png" Id="R23c91c6da81c4520" /><Relationship Type="http://schemas.openxmlformats.org/officeDocument/2006/relationships/notesSlide" Target="/ppt/notesSlides/notesSlide1.xml" Id="R1e8c320bb8dd4a28" /></Relationships>
</file>

<file path=ppt/slides/_rels/slide10.xml.rels>&#65279;<?xml version="1.0" encoding="utf-8"?><Relationships xmlns="http://schemas.openxmlformats.org/package/2006/relationships"><Relationship Type="http://schemas.openxmlformats.org/officeDocument/2006/relationships/slideLayout" Target="/ppt/slideLayouts/slideLayout1.xml" Id="R76b4431ece3e45c1" /><Relationship Type="http://schemas.openxmlformats.org/officeDocument/2006/relationships/notesSlide" Target="/ppt/notesSlides/notesSlide10.xml" Id="R94afd7e18ff747ce"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xml" Id="R7ad036a2409b42c7" /><Relationship Type="http://schemas.openxmlformats.org/officeDocument/2006/relationships/notesSlide" Target="/ppt/notesSlides/notesSlide11.xml" Id="R4faa41e63f014dfa" /></Relationships>
</file>

<file path=ppt/slides/_rels/slide2.xml.rels>&#65279;<?xml version="1.0" encoding="utf-8"?><Relationships xmlns="http://schemas.openxmlformats.org/package/2006/relationships"><Relationship Type="http://schemas.openxmlformats.org/officeDocument/2006/relationships/slideLayout" Target="/ppt/slideLayouts/slideLayout1.xml" Id="R782842b917c74e09" /><Relationship Type="http://schemas.openxmlformats.org/officeDocument/2006/relationships/notesSlide" Target="/ppt/notesSlides/notesSlide2.xml" Id="R4fb006d7d59c4a4e" /></Relationships>
</file>

<file path=ppt/slides/_rels/slide3.xml.rels>&#65279;<?xml version="1.0" encoding="utf-8"?><Relationships xmlns="http://schemas.openxmlformats.org/package/2006/relationships"><Relationship Type="http://schemas.openxmlformats.org/officeDocument/2006/relationships/slideLayout" Target="/ppt/slideLayouts/slideLayout1.xml" Id="R1fef9694b64d4aca" /><Relationship Type="http://schemas.openxmlformats.org/officeDocument/2006/relationships/image" Target="/ppt/media/image2.png" Id="R2d22783aa323411b" /><Relationship Type="http://schemas.openxmlformats.org/officeDocument/2006/relationships/image" Target="/ppt/media/image3.png" Id="R554c17f17a9940c0" /><Relationship Type="http://schemas.openxmlformats.org/officeDocument/2006/relationships/notesSlide" Target="/ppt/notesSlides/notesSlide3.xml" Id="R1c65276dafdc40d1" /></Relationships>
</file>

<file path=ppt/slides/_rels/slide4.xml.rels>&#65279;<?xml version="1.0" encoding="utf-8"?><Relationships xmlns="http://schemas.openxmlformats.org/package/2006/relationships"><Relationship Type="http://schemas.openxmlformats.org/officeDocument/2006/relationships/slideLayout" Target="/ppt/slideLayouts/slideLayout1.xml" Id="Rd9227a73c6034b1c" /><Relationship Type="http://schemas.openxmlformats.org/officeDocument/2006/relationships/image" Target="/ppt/media/image4.png" Id="R6f526a82947c42e2" /><Relationship Type="http://schemas.openxmlformats.org/officeDocument/2006/relationships/image" Target="/ppt/media/image5.png" Id="Re70b9a54fd914e79" /><Relationship Type="http://schemas.openxmlformats.org/officeDocument/2006/relationships/notesSlide" Target="/ppt/notesSlides/notesSlide4.xml" Id="R0efc0a9d86db47ef" /></Relationships>
</file>

<file path=ppt/slides/_rels/slide5.xml.rels>&#65279;<?xml version="1.0" encoding="utf-8"?><Relationships xmlns="http://schemas.openxmlformats.org/package/2006/relationships"><Relationship Type="http://schemas.openxmlformats.org/officeDocument/2006/relationships/slideLayout" Target="/ppt/slideLayouts/slideLayout1.xml" Id="Redf6f5a009d34cae" /><Relationship Type="http://schemas.openxmlformats.org/officeDocument/2006/relationships/image" Target="/ppt/media/image6.png" Id="R38f6909cbe9e4c5a" /><Relationship Type="http://schemas.openxmlformats.org/officeDocument/2006/relationships/notesSlide" Target="/ppt/notesSlides/notesSlide5.xml" Id="Rf45475179dd747d4" /></Relationships>
</file>

<file path=ppt/slides/_rels/slide6.xml.rels>&#65279;<?xml version="1.0" encoding="utf-8"?><Relationships xmlns="http://schemas.openxmlformats.org/package/2006/relationships"><Relationship Type="http://schemas.openxmlformats.org/officeDocument/2006/relationships/slideLayout" Target="/ppt/slideLayouts/slideLayout1.xml" Id="R44c024bd1ee24385" /><Relationship Type="http://schemas.openxmlformats.org/officeDocument/2006/relationships/image" Target="/ppt/media/image7.png" Id="R03aeceb88f9c4363" /><Relationship Type="http://schemas.openxmlformats.org/officeDocument/2006/relationships/image" Target="/ppt/media/image8.png" Id="Rccb50725d59c4a2e" /><Relationship Type="http://schemas.openxmlformats.org/officeDocument/2006/relationships/notesSlide" Target="/ppt/notesSlides/notesSlide6.xml" Id="Rdb01ad9cb0374a3d" /></Relationships>
</file>

<file path=ppt/slides/_rels/slide7.xml.rels>&#65279;<?xml version="1.0" encoding="utf-8"?><Relationships xmlns="http://schemas.openxmlformats.org/package/2006/relationships"><Relationship Type="http://schemas.openxmlformats.org/officeDocument/2006/relationships/slideLayout" Target="/ppt/slideLayouts/slideLayout1.xml" Id="R01b7f5042a1c4d7f" /><Relationship Type="http://schemas.openxmlformats.org/officeDocument/2006/relationships/image" Target="/ppt/media/image9.png" Id="R929d14a063c54f12" /><Relationship Type="http://schemas.openxmlformats.org/officeDocument/2006/relationships/notesSlide" Target="/ppt/notesSlides/notesSlide7.xml" Id="R3d0b3ea5db904bea" /></Relationships>
</file>

<file path=ppt/slides/_rels/slide8.xml.rels>&#65279;<?xml version="1.0" encoding="utf-8"?><Relationships xmlns="http://schemas.openxmlformats.org/package/2006/relationships"><Relationship Type="http://schemas.openxmlformats.org/officeDocument/2006/relationships/slideLayout" Target="/ppt/slideLayouts/slideLayout1.xml" Id="Rb0e3d06107844a55" /><Relationship Type="http://schemas.openxmlformats.org/officeDocument/2006/relationships/image" Target="/ppt/media/image10.png" Id="Ra41ed0bcb3dc49ca" /><Relationship Type="http://schemas.openxmlformats.org/officeDocument/2006/relationships/image" Target="/ppt/media/image11.png" Id="Rd48481fe32c54001" /><Relationship Type="http://schemas.openxmlformats.org/officeDocument/2006/relationships/notesSlide" Target="/ppt/notesSlides/notesSlide8.xml" Id="R8b329861158f4d2e" /></Relationships>
</file>

<file path=ppt/slides/_rels/slide9.xml.rels>&#65279;<?xml version="1.0" encoding="utf-8"?><Relationships xmlns="http://schemas.openxmlformats.org/package/2006/relationships"><Relationship Type="http://schemas.openxmlformats.org/officeDocument/2006/relationships/slideLayout" Target="/ppt/slideLayouts/slideLayout1.xml" Id="Rf5737631a9664529" /><Relationship Type="http://schemas.openxmlformats.org/officeDocument/2006/relationships/image" Target="/ppt/media/image12.png" Id="Rd63f9d3110234f12" /><Relationship Type="http://schemas.openxmlformats.org/officeDocument/2006/relationships/image" Target="/ppt/media/image13.png" Id="Rd0a3858de29340b3" /><Relationship Type="http://schemas.openxmlformats.org/officeDocument/2006/relationships/image" Target="/ppt/media/image14.png" Id="R21a3eac58dee455e" /><Relationship Type="http://schemas.openxmlformats.org/officeDocument/2006/relationships/image" Target="/ppt/media/image15.png" Id="Rcf9b69606eb5465c" /><Relationship Type="http://schemas.openxmlformats.org/officeDocument/2006/relationships/notesSlide" Target="/ppt/notesSlides/notesSlide9.xml" Id="R5d1f7db6772c4cac" /></Relationships>
</file>

<file path=ppt/slides/slide1.xml><?xml version="1.0" encoding="utf-8"?>
<p:sld xmlns:p="http://schemas.openxmlformats.org/presentationml/2006/main">
  <p:cSld>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E911F316-CB55-4F70-8AB1-46BB2A7E4607}"/>
              </a:ext>
            </a:extLst>
          </p:cNvPr>
          <p:cNvSpPr>
            <a:spLocks xmlns:a="http://schemas.openxmlformats.org/drawingml/2006/main" noGrp="1"/>
          </p:cNvSpPr>
          <p:nvPr/>
        </p:nvSpPr>
        <p:spPr>
          <a:xfrm xmlns:a="http://schemas.openxmlformats.org/drawingml/2006/main">
            <a:off x="0" y="0"/>
            <a:ext cx="12192000" cy="6858000"/>
          </a:xfrm>
          <a:prstGeom xmlns:a="http://schemas.openxmlformats.org/drawingml/2006/main" prst="rect">
            <a:avLst/>
          </a:prstGeom>
          <a:solidFill xmlns:a="http://schemas.openxmlformats.org/drawingml/2006/main">
            <a:srgbClr val="F7F9FB"/>
          </a:solidFill>
          <a:ln xmlns:a="http://schemas.openxmlformats.org/drawingml/2006/main" w="0">
            <a:solidFill>
              <a:srgbClr val="000000">
                <a:alpha val="0"/>
              </a:srgbClr>
            </a:solidFill>
            <a:prstDash val="solid"/>
          </a:ln>
        </p:spPr>
      </p:sp>
      <p:sp>
        <p:nvSpPr>
          <p:cNvPr id="2" name="">
            <a:extLst xmlns:a="http://schemas.openxmlformats.org/drawingml/2006/main">
              <a:ext uri="{FF2B5EF4-FFF2-40B4-BE49-F238E27FC236}">
                <a16:creationId xmlns:a16="http://schemas.microsoft.com/office/drawing/2014/main" id="{9A868C7E-29E7-4FE2-B3DC-182E3767DBDB}"/>
              </a:ext>
            </a:extLst>
          </p:cNvPr>
          <p:cNvSpPr>
            <a:spLocks xmlns:a="http://schemas.openxmlformats.org/drawingml/2006/main" noGrp="1"/>
          </p:cNvSpPr>
          <p:nvPr/>
        </p:nvSpPr>
        <p:spPr>
          <a:xfrm xmlns:a="http://schemas.openxmlformats.org/drawingml/2006/main">
            <a:off x="514350" y="6438900"/>
            <a:ext cx="4381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0">
                <a:solidFill>
                  <a:srgbClr val="64748B"/>
                </a:solidFill>
                <a:latin typeface="Aptos"/>
                <a:ea typeface="Aptos"/>
                <a:cs typeface="Aptos"/>
              </a:defRPr>
            </a:pPr>
            <a:r>
              <a:rPr sz="750" b="0">
                <a:solidFill>
                  <a:srgbClr val="64748B"/>
                </a:solidFill>
                <a:latin typeface="Aptos"/>
                <a:ea typeface="Aptos"/>
                <a:cs typeface="Aptos"/>
              </a:rPr>
              <a:t>The Liquid Audit | Hotel value walkthrough</a:t>
            </a:r>
          </a:p>
        </p:txBody>
      </p:sp>
      <p:sp>
        <p:nvSpPr>
          <p:cNvPr id="3" name="">
            <a:extLst xmlns:a="http://schemas.openxmlformats.org/drawingml/2006/main">
              <a:ext uri="{FF2B5EF4-FFF2-40B4-BE49-F238E27FC236}">
                <a16:creationId xmlns:a16="http://schemas.microsoft.com/office/drawing/2014/main" id="{21BEDC88-4048-4B26-86BC-B8C8E7C1989A}"/>
              </a:ext>
            </a:extLst>
          </p:cNvPr>
          <p:cNvSpPr>
            <a:spLocks xmlns:a="http://schemas.openxmlformats.org/drawingml/2006/main" noGrp="1"/>
          </p:cNvSpPr>
          <p:nvPr/>
        </p:nvSpPr>
        <p:spPr>
          <a:xfrm xmlns:a="http://schemas.openxmlformats.org/drawingml/2006/main">
            <a:off x="11049000" y="6438900"/>
            <a:ext cx="6477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r">
              <a:defRPr sz="750" b="0">
                <a:solidFill>
                  <a:srgbClr val="64748B"/>
                </a:solidFill>
                <a:latin typeface="Aptos"/>
                <a:ea typeface="Aptos"/>
                <a:cs typeface="Aptos"/>
              </a:defRPr>
            </a:pPr>
            <a:r>
              <a:rPr sz="750" b="0">
                <a:solidFill>
                  <a:srgbClr val="64748B"/>
                </a:solidFill>
                <a:latin typeface="Aptos"/>
                <a:ea typeface="Aptos"/>
                <a:cs typeface="Aptos"/>
              </a:rPr>
              <a:t>01</a:t>
            </a:r>
          </a:p>
        </p:txBody>
      </p:sp>
      <p:sp>
        <p:nvSpPr>
          <p:cNvPr id="4" name="kicker-1-marker">
            <a:extLst xmlns:a="http://schemas.openxmlformats.org/drawingml/2006/main">
              <a:ext uri="{FF2B5EF4-FFF2-40B4-BE49-F238E27FC236}">
                <a16:creationId xmlns:a16="http://schemas.microsoft.com/office/drawing/2014/main" id="{BF0E38E2-8F60-400B-98C0-52A63A90E647}"/>
              </a:ext>
            </a:extLst>
          </p:cNvPr>
          <p:cNvSpPr>
            <a:spLocks xmlns:a="http://schemas.openxmlformats.org/drawingml/2006/main" noGrp="1"/>
          </p:cNvSpPr>
          <p:nvPr/>
        </p:nvSpPr>
        <p:spPr>
          <a:xfrm xmlns:a="http://schemas.openxmlformats.org/drawingml/2006/main">
            <a:off x="514350" y="485775"/>
            <a:ext cx="76200" cy="76200"/>
          </a:xfrm>
          <a:prstGeom xmlns:a="http://schemas.openxmlformats.org/drawingml/2006/main" prst="rect">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5" name="kicker-1-label">
            <a:extLst xmlns:a="http://schemas.openxmlformats.org/drawingml/2006/main">
              <a:ext uri="{FF2B5EF4-FFF2-40B4-BE49-F238E27FC236}">
                <a16:creationId xmlns:a16="http://schemas.microsoft.com/office/drawing/2014/main" id="{31033BDC-EBFA-46EA-974D-5C5AC2669DEA}"/>
              </a:ext>
            </a:extLst>
          </p:cNvPr>
          <p:cNvSpPr>
            <a:spLocks xmlns:a="http://schemas.openxmlformats.org/drawingml/2006/main" noGrp="1"/>
          </p:cNvSpPr>
          <p:nvPr/>
        </p:nvSpPr>
        <p:spPr>
          <a:xfrm xmlns:a="http://schemas.openxmlformats.org/drawingml/2006/main">
            <a:off x="685800" y="419100"/>
            <a:ext cx="495300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825" b="1">
                <a:solidFill>
                  <a:srgbClr val="4F46E5"/>
                </a:solidFill>
                <a:latin typeface="Aptos"/>
                <a:ea typeface="Aptos"/>
                <a:cs typeface="Aptos"/>
              </a:defRPr>
            </a:pPr>
            <a:r>
              <a:rPr sz="825" b="1">
                <a:solidFill>
                  <a:srgbClr val="4F46E5"/>
                </a:solidFill>
                <a:latin typeface="Aptos"/>
                <a:ea typeface="Aptos"/>
                <a:cs typeface="Aptos"/>
              </a:rPr>
              <a:t>NO EVENT KNOWLEDGE NEEDED</a:t>
            </a:r>
          </a:p>
        </p:txBody>
      </p:sp>
      <p:sp>
        <p:nvSpPr>
          <p:cNvPr id="6" name="">
            <a:extLst xmlns:a="http://schemas.openxmlformats.org/drawingml/2006/main">
              <a:ext uri="{FF2B5EF4-FFF2-40B4-BE49-F238E27FC236}">
                <a16:creationId xmlns:a16="http://schemas.microsoft.com/office/drawing/2014/main" id="{F77CC517-07B0-4C77-AF4E-BECCDF5FC2A1}"/>
              </a:ext>
            </a:extLst>
          </p:cNvPr>
          <p:cNvSpPr>
            <a:spLocks xmlns:a="http://schemas.openxmlformats.org/drawingml/2006/main" noGrp="1"/>
          </p:cNvSpPr>
          <p:nvPr/>
        </p:nvSpPr>
        <p:spPr>
          <a:xfrm xmlns:a="http://schemas.openxmlformats.org/drawingml/2006/main">
            <a:off x="514350" y="781050"/>
            <a:ext cx="5334000" cy="11239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3000" b="1">
                <a:solidFill>
                  <a:srgbClr val="0F172A"/>
                </a:solidFill>
                <a:latin typeface="Aptos Display"/>
                <a:ea typeface="Aptos Display"/>
                <a:cs typeface="Aptos Display"/>
              </a:defRPr>
            </a:pPr>
            <a:r>
              <a:rPr sz="3000" b="1">
                <a:solidFill>
                  <a:srgbClr val="0F172A"/>
                </a:solidFill>
                <a:latin typeface="Aptos Display"/>
                <a:ea typeface="Aptos Display"/>
                <a:cs typeface="Aptos Display"/>
              </a:rPr>
              <a:t>The Liquid Audit makes hotel events easier to control.</a:t>
            </a:r>
          </a:p>
        </p:txBody>
      </p:sp>
      <p:sp>
        <p:nvSpPr>
          <p:cNvPr id="7" name="">
            <a:extLst xmlns:a="http://schemas.openxmlformats.org/drawingml/2006/main">
              <a:ext uri="{FF2B5EF4-FFF2-40B4-BE49-F238E27FC236}">
                <a16:creationId xmlns:a16="http://schemas.microsoft.com/office/drawing/2014/main" id="{8012A31E-A8B9-4BA1-90AE-06FD67A593C4}"/>
              </a:ext>
            </a:extLst>
          </p:cNvPr>
          <p:cNvSpPr>
            <a:spLocks xmlns:a="http://schemas.openxmlformats.org/drawingml/2006/main" noGrp="1"/>
          </p:cNvSpPr>
          <p:nvPr/>
        </p:nvSpPr>
        <p:spPr>
          <a:xfrm xmlns:a="http://schemas.openxmlformats.org/drawingml/2006/main">
            <a:off x="533400" y="2057400"/>
            <a:ext cx="5010150" cy="8763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0">
                <a:solidFill>
                  <a:srgbClr val="475569"/>
                </a:solidFill>
                <a:latin typeface="Aptos"/>
                <a:ea typeface="Aptos"/>
                <a:cs typeface="Aptos"/>
              </a:defRPr>
            </a:pPr>
            <a:r>
              <a:rPr sz="1350" b="0">
                <a:solidFill>
                  <a:srgbClr val="475569"/>
                </a:solidFill>
                <a:latin typeface="Aptos"/>
                <a:ea typeface="Aptos"/>
                <a:cs typeface="Aptos"/>
              </a:rPr>
              <a:t>A hotel event is a short, high-pressure service window. The app gives managers one place to prepare it, run it, close it, and hand evidence to finance.</a:t>
            </a:r>
          </a:p>
        </p:txBody>
      </p:sp>
      <p:sp>
        <p:nvSpPr>
          <p:cNvPr id="8" name="">
            <a:extLst xmlns:a="http://schemas.openxmlformats.org/drawingml/2006/main">
              <a:ext uri="{FF2B5EF4-FFF2-40B4-BE49-F238E27FC236}">
                <a16:creationId xmlns:a16="http://schemas.microsoft.com/office/drawing/2014/main" id="{8726A8E1-0643-44F9-8526-236CB755224A}"/>
              </a:ext>
            </a:extLst>
          </p:cNvPr>
          <p:cNvSpPr>
            <a:spLocks xmlns:a="http://schemas.openxmlformats.org/drawingml/2006/main" noGrp="1"/>
          </p:cNvSpPr>
          <p:nvPr/>
        </p:nvSpPr>
        <p:spPr>
          <a:xfrm xmlns:a="http://schemas.openxmlformats.org/drawingml/2006/main">
            <a:off x="533400" y="3276600"/>
            <a:ext cx="1581150" cy="11239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9" name="">
            <a:extLst xmlns:a="http://schemas.openxmlformats.org/drawingml/2006/main">
              <a:ext uri="{FF2B5EF4-FFF2-40B4-BE49-F238E27FC236}">
                <a16:creationId xmlns:a16="http://schemas.microsoft.com/office/drawing/2014/main" id="{F0F13D8F-1B26-42AC-8F93-63702B865CB0}"/>
              </a:ext>
            </a:extLst>
          </p:cNvPr>
          <p:cNvSpPr>
            <a:spLocks xmlns:a="http://schemas.openxmlformats.org/drawingml/2006/main" noGrp="1"/>
          </p:cNvSpPr>
          <p:nvPr/>
        </p:nvSpPr>
        <p:spPr>
          <a:xfrm xmlns:a="http://schemas.openxmlformats.org/drawingml/2006/main">
            <a:off x="704850" y="3467100"/>
            <a:ext cx="95250" cy="95250"/>
          </a:xfrm>
          <a:prstGeom xmlns:a="http://schemas.openxmlformats.org/drawingml/2006/main" prst="rect">
            <a:avLst/>
          </a:prstGeom>
          <a:solidFill xmlns:a="http://schemas.openxmlformats.org/drawingml/2006/main">
            <a:srgbClr val="14B8A6"/>
          </a:solidFill>
          <a:ln xmlns:a="http://schemas.openxmlformats.org/drawingml/2006/main" w="0">
            <a:solidFill>
              <a:srgbClr val="000000">
                <a:alpha val="0"/>
              </a:srgbClr>
            </a:solidFill>
            <a:prstDash val="solid"/>
          </a:ln>
        </p:spPr>
      </p:sp>
      <p:sp>
        <p:nvSpPr>
          <p:cNvPr id="10" name="">
            <a:extLst xmlns:a="http://schemas.openxmlformats.org/drawingml/2006/main">
              <a:ext uri="{FF2B5EF4-FFF2-40B4-BE49-F238E27FC236}">
                <a16:creationId xmlns:a16="http://schemas.microsoft.com/office/drawing/2014/main" id="{8A324A78-69CD-40C8-8A4C-8CE6264FE235}"/>
              </a:ext>
            </a:extLst>
          </p:cNvPr>
          <p:cNvSpPr>
            <a:spLocks xmlns:a="http://schemas.openxmlformats.org/drawingml/2006/main" noGrp="1"/>
          </p:cNvSpPr>
          <p:nvPr/>
        </p:nvSpPr>
        <p:spPr>
          <a:xfrm xmlns:a="http://schemas.openxmlformats.org/drawingml/2006/main">
            <a:off x="895350" y="3409950"/>
            <a:ext cx="104775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1">
                <a:solidFill>
                  <a:srgbClr val="0F172A"/>
                </a:solidFill>
                <a:latin typeface="Aptos"/>
                <a:ea typeface="Aptos"/>
                <a:cs typeface="Aptos"/>
              </a:defRPr>
            </a:pPr>
            <a:r>
              <a:rPr sz="1275" b="1">
                <a:solidFill>
                  <a:srgbClr val="0F172A"/>
                </a:solidFill>
                <a:latin typeface="Aptos"/>
                <a:ea typeface="Aptos"/>
                <a:cs typeface="Aptos"/>
              </a:rPr>
              <a:t>Less confusion</a:t>
            </a:r>
          </a:p>
        </p:txBody>
      </p:sp>
      <p:sp>
        <p:nvSpPr>
          <p:cNvPr id="11" name="">
            <a:extLst xmlns:a="http://schemas.openxmlformats.org/drawingml/2006/main">
              <a:ext uri="{FF2B5EF4-FFF2-40B4-BE49-F238E27FC236}">
                <a16:creationId xmlns:a16="http://schemas.microsoft.com/office/drawing/2014/main" id="{2656DE5B-58AD-4B22-9C62-213782E73FAB}"/>
              </a:ext>
            </a:extLst>
          </p:cNvPr>
          <p:cNvSpPr>
            <a:spLocks xmlns:a="http://schemas.openxmlformats.org/drawingml/2006/main" noGrp="1"/>
          </p:cNvSpPr>
          <p:nvPr/>
        </p:nvSpPr>
        <p:spPr>
          <a:xfrm xmlns:a="http://schemas.openxmlformats.org/drawingml/2006/main">
            <a:off x="895350" y="3733800"/>
            <a:ext cx="1047750" cy="5334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475569"/>
                </a:solidFill>
                <a:latin typeface="Aptos"/>
                <a:ea typeface="Aptos"/>
                <a:cs typeface="Aptos"/>
              </a:defRPr>
            </a:pPr>
            <a:r>
              <a:rPr sz="975" b="0">
                <a:solidFill>
                  <a:srgbClr val="475569"/>
                </a:solidFill>
                <a:latin typeface="Aptos"/>
                <a:ea typeface="Aptos"/>
                <a:cs typeface="Aptos"/>
              </a:rPr>
              <a:t>Roles, stations, menus, and staff access are controlled before service starts.</a:t>
            </a:r>
          </a:p>
        </p:txBody>
      </p:sp>
      <p:sp>
        <p:nvSpPr>
          <p:cNvPr id="12" name="">
            <a:extLst xmlns:a="http://schemas.openxmlformats.org/drawingml/2006/main">
              <a:ext uri="{FF2B5EF4-FFF2-40B4-BE49-F238E27FC236}">
                <a16:creationId xmlns:a16="http://schemas.microsoft.com/office/drawing/2014/main" id="{9EFA5987-DBF8-4348-A94E-C446A258E64B}"/>
              </a:ext>
            </a:extLst>
          </p:cNvPr>
          <p:cNvSpPr>
            <a:spLocks xmlns:a="http://schemas.openxmlformats.org/drawingml/2006/main" noGrp="1"/>
          </p:cNvSpPr>
          <p:nvPr/>
        </p:nvSpPr>
        <p:spPr>
          <a:xfrm xmlns:a="http://schemas.openxmlformats.org/drawingml/2006/main">
            <a:off x="2324100" y="3276600"/>
            <a:ext cx="1581150" cy="11239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13" name="">
            <a:extLst xmlns:a="http://schemas.openxmlformats.org/drawingml/2006/main">
              <a:ext uri="{FF2B5EF4-FFF2-40B4-BE49-F238E27FC236}">
                <a16:creationId xmlns:a16="http://schemas.microsoft.com/office/drawing/2014/main" id="{0DEFB072-4F25-46FF-BC65-852EC97EED98}"/>
              </a:ext>
            </a:extLst>
          </p:cNvPr>
          <p:cNvSpPr>
            <a:spLocks xmlns:a="http://schemas.openxmlformats.org/drawingml/2006/main" noGrp="1"/>
          </p:cNvSpPr>
          <p:nvPr/>
        </p:nvSpPr>
        <p:spPr>
          <a:xfrm xmlns:a="http://schemas.openxmlformats.org/drawingml/2006/main">
            <a:off x="2495550" y="3467100"/>
            <a:ext cx="95250" cy="95250"/>
          </a:xfrm>
          <a:prstGeom xmlns:a="http://schemas.openxmlformats.org/drawingml/2006/main" prst="rect">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14" name="">
            <a:extLst xmlns:a="http://schemas.openxmlformats.org/drawingml/2006/main">
              <a:ext uri="{FF2B5EF4-FFF2-40B4-BE49-F238E27FC236}">
                <a16:creationId xmlns:a16="http://schemas.microsoft.com/office/drawing/2014/main" id="{80171285-140A-4C57-BC63-6311D260729C}"/>
              </a:ext>
            </a:extLst>
          </p:cNvPr>
          <p:cNvSpPr>
            <a:spLocks xmlns:a="http://schemas.openxmlformats.org/drawingml/2006/main" noGrp="1"/>
          </p:cNvSpPr>
          <p:nvPr/>
        </p:nvSpPr>
        <p:spPr>
          <a:xfrm xmlns:a="http://schemas.openxmlformats.org/drawingml/2006/main">
            <a:off x="2686050" y="3409950"/>
            <a:ext cx="104775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1">
                <a:solidFill>
                  <a:srgbClr val="0F172A"/>
                </a:solidFill>
                <a:latin typeface="Aptos"/>
                <a:ea typeface="Aptos"/>
                <a:cs typeface="Aptos"/>
              </a:defRPr>
            </a:pPr>
            <a:r>
              <a:rPr sz="1275" b="1">
                <a:solidFill>
                  <a:srgbClr val="0F172A"/>
                </a:solidFill>
                <a:latin typeface="Aptos"/>
                <a:ea typeface="Aptos"/>
                <a:cs typeface="Aptos"/>
              </a:rPr>
              <a:t>Cleaner numbers</a:t>
            </a:r>
          </a:p>
        </p:txBody>
      </p:sp>
      <p:sp>
        <p:nvSpPr>
          <p:cNvPr id="15" name="">
            <a:extLst xmlns:a="http://schemas.openxmlformats.org/drawingml/2006/main">
              <a:ext uri="{FF2B5EF4-FFF2-40B4-BE49-F238E27FC236}">
                <a16:creationId xmlns:a16="http://schemas.microsoft.com/office/drawing/2014/main" id="{B9DD3E4C-4083-4C4A-866B-693784ADFF2F}"/>
              </a:ext>
            </a:extLst>
          </p:cNvPr>
          <p:cNvSpPr>
            <a:spLocks xmlns:a="http://schemas.openxmlformats.org/drawingml/2006/main" noGrp="1"/>
          </p:cNvSpPr>
          <p:nvPr/>
        </p:nvSpPr>
        <p:spPr>
          <a:xfrm xmlns:a="http://schemas.openxmlformats.org/drawingml/2006/main">
            <a:off x="2686050" y="3733800"/>
            <a:ext cx="1047750" cy="5334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475569"/>
                </a:solidFill>
                <a:latin typeface="Aptos"/>
                <a:ea typeface="Aptos"/>
                <a:cs typeface="Aptos"/>
              </a:defRPr>
            </a:pPr>
            <a:r>
              <a:rPr sz="975" b="0">
                <a:solidFill>
                  <a:srgbClr val="475569"/>
                </a:solidFill>
                <a:latin typeface="Aptos"/>
                <a:ea typeface="Aptos"/>
                <a:cs typeface="Aptos"/>
              </a:rPr>
              <a:t>Stock, orders, movement, revenue, and exports stay tied to the event record.</a:t>
            </a:r>
          </a:p>
        </p:txBody>
      </p:sp>
      <p:sp>
        <p:nvSpPr>
          <p:cNvPr id="16" name="">
            <a:extLst xmlns:a="http://schemas.openxmlformats.org/drawingml/2006/main">
              <a:ext uri="{FF2B5EF4-FFF2-40B4-BE49-F238E27FC236}">
                <a16:creationId xmlns:a16="http://schemas.microsoft.com/office/drawing/2014/main" id="{3A005AF3-8C86-43E8-9988-0640CED458DE}"/>
              </a:ext>
            </a:extLst>
          </p:cNvPr>
          <p:cNvSpPr>
            <a:spLocks xmlns:a="http://schemas.openxmlformats.org/drawingml/2006/main" noGrp="1"/>
          </p:cNvSpPr>
          <p:nvPr/>
        </p:nvSpPr>
        <p:spPr>
          <a:xfrm xmlns:a="http://schemas.openxmlformats.org/drawingml/2006/main">
            <a:off x="4114800" y="3276600"/>
            <a:ext cx="1581150" cy="11239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17" name="">
            <a:extLst xmlns:a="http://schemas.openxmlformats.org/drawingml/2006/main">
              <a:ext uri="{FF2B5EF4-FFF2-40B4-BE49-F238E27FC236}">
                <a16:creationId xmlns:a16="http://schemas.microsoft.com/office/drawing/2014/main" id="{E172BA00-30D4-4FC9-B69B-6EFC5CC9B44A}"/>
              </a:ext>
            </a:extLst>
          </p:cNvPr>
          <p:cNvSpPr>
            <a:spLocks xmlns:a="http://schemas.openxmlformats.org/drawingml/2006/main" noGrp="1"/>
          </p:cNvSpPr>
          <p:nvPr/>
        </p:nvSpPr>
        <p:spPr>
          <a:xfrm xmlns:a="http://schemas.openxmlformats.org/drawingml/2006/main">
            <a:off x="4286250" y="3467100"/>
            <a:ext cx="95250" cy="95250"/>
          </a:xfrm>
          <a:prstGeom xmlns:a="http://schemas.openxmlformats.org/drawingml/2006/main" prst="rect">
            <a:avLst/>
          </a:prstGeom>
          <a:solidFill xmlns:a="http://schemas.openxmlformats.org/drawingml/2006/main">
            <a:srgbClr val="F59E0B"/>
          </a:solidFill>
          <a:ln xmlns:a="http://schemas.openxmlformats.org/drawingml/2006/main" w="0">
            <a:solidFill>
              <a:srgbClr val="000000">
                <a:alpha val="0"/>
              </a:srgbClr>
            </a:solidFill>
            <a:prstDash val="solid"/>
          </a:ln>
        </p:spPr>
      </p:sp>
      <p:sp>
        <p:nvSpPr>
          <p:cNvPr id="18" name="">
            <a:extLst xmlns:a="http://schemas.openxmlformats.org/drawingml/2006/main">
              <a:ext uri="{FF2B5EF4-FFF2-40B4-BE49-F238E27FC236}">
                <a16:creationId xmlns:a16="http://schemas.microsoft.com/office/drawing/2014/main" id="{9A5D91F5-AD03-43BA-9C53-9EA52CE7F187}"/>
              </a:ext>
            </a:extLst>
          </p:cNvPr>
          <p:cNvSpPr>
            <a:spLocks xmlns:a="http://schemas.openxmlformats.org/drawingml/2006/main" noGrp="1"/>
          </p:cNvSpPr>
          <p:nvPr/>
        </p:nvSpPr>
        <p:spPr>
          <a:xfrm xmlns:a="http://schemas.openxmlformats.org/drawingml/2006/main">
            <a:off x="4476750" y="3409950"/>
            <a:ext cx="104775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1">
                <a:solidFill>
                  <a:srgbClr val="0F172A"/>
                </a:solidFill>
                <a:latin typeface="Aptos"/>
                <a:ea typeface="Aptos"/>
                <a:cs typeface="Aptos"/>
              </a:defRPr>
            </a:pPr>
            <a:r>
              <a:rPr sz="1275" b="1">
                <a:solidFill>
                  <a:srgbClr val="0F172A"/>
                </a:solidFill>
                <a:latin typeface="Aptos"/>
                <a:ea typeface="Aptos"/>
                <a:cs typeface="Aptos"/>
              </a:rPr>
              <a:t>Better proof</a:t>
            </a:r>
          </a:p>
        </p:txBody>
      </p:sp>
      <p:sp>
        <p:nvSpPr>
          <p:cNvPr id="19" name="">
            <a:extLst xmlns:a="http://schemas.openxmlformats.org/drawingml/2006/main">
              <a:ext uri="{FF2B5EF4-FFF2-40B4-BE49-F238E27FC236}">
                <a16:creationId xmlns:a16="http://schemas.microsoft.com/office/drawing/2014/main" id="{DB2D9523-4D5A-4502-A1F0-5F7EDBB2E749}"/>
              </a:ext>
            </a:extLst>
          </p:cNvPr>
          <p:cNvSpPr>
            <a:spLocks xmlns:a="http://schemas.openxmlformats.org/drawingml/2006/main" noGrp="1"/>
          </p:cNvSpPr>
          <p:nvPr/>
        </p:nvSpPr>
        <p:spPr>
          <a:xfrm xmlns:a="http://schemas.openxmlformats.org/drawingml/2006/main">
            <a:off x="4476750" y="3733800"/>
            <a:ext cx="1047750" cy="5334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475569"/>
                </a:solidFill>
                <a:latin typeface="Aptos"/>
                <a:ea typeface="Aptos"/>
                <a:cs typeface="Aptos"/>
              </a:defRPr>
            </a:pPr>
            <a:r>
              <a:rPr sz="975" b="0">
                <a:solidFill>
                  <a:srgbClr val="475569"/>
                </a:solidFill>
                <a:latin typeface="Aptos"/>
                <a:ea typeface="Aptos"/>
                <a:cs typeface="Aptos"/>
              </a:rPr>
              <a:t>Audit, close-out, and finance packs reduce the need to rebuild evidence later.</a:t>
            </a:r>
          </a:p>
        </p:txBody>
      </p:sp>
      <p:sp>
        <p:nvSpPr>
          <p:cNvPr id="20" name="">
            <a:extLst xmlns:a="http://schemas.openxmlformats.org/drawingml/2006/main">
              <a:ext uri="{FF2B5EF4-FFF2-40B4-BE49-F238E27FC236}">
                <a16:creationId xmlns:a16="http://schemas.microsoft.com/office/drawing/2014/main" id="{3B469DDC-C765-451B-B680-DE6EC3807536}"/>
              </a:ext>
            </a:extLst>
          </p:cNvPr>
          <p:cNvSpPr>
            <a:spLocks xmlns:a="http://schemas.openxmlformats.org/drawingml/2006/main" noGrp="1"/>
          </p:cNvSpPr>
          <p:nvPr/>
        </p:nvSpPr>
        <p:spPr>
          <a:xfrm xmlns:a="http://schemas.openxmlformats.org/drawingml/2006/main">
            <a:off x="6400800" y="685800"/>
            <a:ext cx="5143500" cy="502920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21" name="">
            <a:extLst xmlns:a="http://schemas.openxmlformats.org/drawingml/2006/main">
              <a:ext uri="{FF2B5EF4-FFF2-40B4-BE49-F238E27FC236}">
                <a16:creationId xmlns:a16="http://schemas.microsoft.com/office/drawing/2014/main" id="{B80D94EF-7968-4371-9177-3567E852F1AD}"/>
              </a:ext>
            </a:extLst>
          </p:cNvPr>
          <p:cNvSpPr>
            <a:spLocks xmlns:a="http://schemas.openxmlformats.org/drawingml/2006/main" noGrp="1"/>
          </p:cNvSpPr>
          <p:nvPr/>
        </p:nvSpPr>
        <p:spPr>
          <a:xfrm xmlns:a="http://schemas.openxmlformats.org/drawingml/2006/main">
            <a:off x="6400800" y="685800"/>
            <a:ext cx="5143500" cy="3238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22" name="">
            <a:extLst xmlns:a="http://schemas.openxmlformats.org/drawingml/2006/main">
              <a:ext uri="{FF2B5EF4-FFF2-40B4-BE49-F238E27FC236}">
                <a16:creationId xmlns:a16="http://schemas.microsoft.com/office/drawing/2014/main" id="{26874E46-84A7-4C7E-83F4-B295AC321632}"/>
              </a:ext>
            </a:extLst>
          </p:cNvPr>
          <p:cNvSpPr>
            <a:spLocks xmlns:a="http://schemas.openxmlformats.org/drawingml/2006/main" noGrp="1"/>
          </p:cNvSpPr>
          <p:nvPr/>
        </p:nvSpPr>
        <p:spPr>
          <a:xfrm xmlns:a="http://schemas.openxmlformats.org/drawingml/2006/main">
            <a:off x="6534150" y="809625"/>
            <a:ext cx="76200" cy="76200"/>
          </a:xfrm>
          <a:prstGeom xmlns:a="http://schemas.openxmlformats.org/drawingml/2006/main" prst="rect">
            <a:avLst/>
          </a:prstGeom>
          <a:solidFill xmlns:a="http://schemas.openxmlformats.org/drawingml/2006/main">
            <a:srgbClr val="FB7185"/>
          </a:solidFill>
          <a:ln xmlns:a="http://schemas.openxmlformats.org/drawingml/2006/main" w="0">
            <a:solidFill>
              <a:srgbClr val="000000">
                <a:alpha val="0"/>
              </a:srgbClr>
            </a:solidFill>
            <a:prstDash val="solid"/>
          </a:ln>
        </p:spPr>
      </p:sp>
      <p:sp>
        <p:nvSpPr>
          <p:cNvPr id="23" name="">
            <a:extLst xmlns:a="http://schemas.openxmlformats.org/drawingml/2006/main">
              <a:ext uri="{FF2B5EF4-FFF2-40B4-BE49-F238E27FC236}">
                <a16:creationId xmlns:a16="http://schemas.microsoft.com/office/drawing/2014/main" id="{F2F80AC1-7491-4657-9553-2C585CFFCF4F}"/>
              </a:ext>
            </a:extLst>
          </p:cNvPr>
          <p:cNvSpPr>
            <a:spLocks xmlns:a="http://schemas.openxmlformats.org/drawingml/2006/main" noGrp="1"/>
          </p:cNvSpPr>
          <p:nvPr/>
        </p:nvSpPr>
        <p:spPr>
          <a:xfrm xmlns:a="http://schemas.openxmlformats.org/drawingml/2006/main">
            <a:off x="6677025" y="809625"/>
            <a:ext cx="76200" cy="7620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24" name="">
            <a:extLst xmlns:a="http://schemas.openxmlformats.org/drawingml/2006/main">
              <a:ext uri="{FF2B5EF4-FFF2-40B4-BE49-F238E27FC236}">
                <a16:creationId xmlns:a16="http://schemas.microsoft.com/office/drawing/2014/main" id="{696E73CD-53B8-45B4-9B05-140DE8892EE6}"/>
              </a:ext>
            </a:extLst>
          </p:cNvPr>
          <p:cNvSpPr>
            <a:spLocks xmlns:a="http://schemas.openxmlformats.org/drawingml/2006/main" noGrp="1"/>
          </p:cNvSpPr>
          <p:nvPr/>
        </p:nvSpPr>
        <p:spPr>
          <a:xfrm xmlns:a="http://schemas.openxmlformats.org/drawingml/2006/main">
            <a:off x="6819900" y="809625"/>
            <a:ext cx="76200" cy="76200"/>
          </a:xfrm>
          <a:prstGeom xmlns:a="http://schemas.openxmlformats.org/drawingml/2006/main" prst="rect">
            <a:avLst/>
          </a:prstGeom>
          <a:solidFill xmlns:a="http://schemas.openxmlformats.org/drawingml/2006/main">
            <a:srgbClr val="34D399"/>
          </a:solidFill>
          <a:ln xmlns:a="http://schemas.openxmlformats.org/drawingml/2006/main" w="0">
            <a:solidFill>
              <a:srgbClr val="000000">
                <a:alpha val="0"/>
              </a:srgbClr>
            </a:solidFill>
            <a:prstDash val="solid"/>
          </a:ln>
        </p:spPr>
      </p:sp>
      <p:sp>
        <p:nvSpPr>
          <p:cNvPr id="25" name="">
            <a:extLst xmlns:a="http://schemas.openxmlformats.org/drawingml/2006/main">
              <a:ext uri="{FF2B5EF4-FFF2-40B4-BE49-F238E27FC236}">
                <a16:creationId xmlns:a16="http://schemas.microsoft.com/office/drawing/2014/main" id="{35967594-B85F-492A-A6B0-015A8D744EE2}"/>
              </a:ext>
            </a:extLst>
          </p:cNvPr>
          <p:cNvSpPr>
            <a:spLocks xmlns:a="http://schemas.openxmlformats.org/drawingml/2006/main" noGrp="1"/>
          </p:cNvSpPr>
          <p:nvPr/>
        </p:nvSpPr>
        <p:spPr>
          <a:xfrm xmlns:a="http://schemas.openxmlformats.org/drawingml/2006/main">
            <a:off x="7048500" y="762000"/>
            <a:ext cx="43243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1">
                <a:solidFill>
                  <a:srgbClr val="64748B"/>
                </a:solidFill>
                <a:latin typeface="Aptos"/>
                <a:ea typeface="Aptos"/>
                <a:cs typeface="Aptos"/>
              </a:defRPr>
            </a:pPr>
            <a:r>
              <a:rPr sz="750" b="1">
                <a:solidFill>
                  <a:srgbClr val="64748B"/>
                </a:solidFill>
                <a:latin typeface="Aptos"/>
                <a:ea typeface="Aptos"/>
                <a:cs typeface="Aptos"/>
              </a:rPr>
              <a:t>Current product homepage</a:t>
            </a:r>
          </a:p>
        </p:txBody>
      </p:sp>
      <p:pic>
        <p:nvPicPr>
          <p:cNvPr id="26" name=""/>
          <p:cNvPicPr>
            <a:picLocks xmlns:a="http://schemas.openxmlformats.org/drawingml/2006/main" noChangeAspect="1"/>
          </p:cNvPicPr>
          <p:nvPr/>
        </p:nvPicPr>
        <p:blipFill>
          <a:blip xmlns:r="http://schemas.openxmlformats.org/officeDocument/2006/relationships" xmlns:a="http://schemas.openxmlformats.org/drawingml/2006/main" r:embed="R23c91c6da81c4520"/>
          <a:srcRect xmlns:a="http://schemas.openxmlformats.org/drawingml/2006/main" l="5213" t="0" r="5213" b="0"/>
          <a:stretch xmlns:a="http://schemas.openxmlformats.org/drawingml/2006/main">
            <a:fillRect l="0" t="0" r="0" b="0"/>
          </a:stretch>
        </p:blipFill>
        <p:spPr>
          <a:xfrm xmlns:a="http://schemas.openxmlformats.org/drawingml/2006/main">
            <a:off x="6400800" y="1009650"/>
            <a:ext cx="5143500" cy="4705350"/>
          </a:xfrm>
          <a:prstGeom xmlns:a="http://schemas.openxmlformats.org/drawingml/2006/main" prst="rect">
            <a:avLst/>
          </a:prstGeom>
        </p:spPr>
      </p:pic>
    </p:spTree>
    <p:extLst>
      <p:ext uri="{BB962C8B-B14F-4D97-AF65-F5344CB8AC3E}">
        <p14:creationId xmlns:p14="http://schemas.microsoft.com/office/powerpoint/2010/main" val="921182615"/>
      </p:ext>
    </p:extLst>
  </p:cSld>
</p:sld>
</file>

<file path=ppt/slides/slide10.xml><?xml version="1.0" encoding="utf-8"?>
<p:sld xmlns:p="http://schemas.openxmlformats.org/presentationml/2006/main">
  <p:cSld>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24D790FE-96FB-4298-8957-DDFEB425A16B}"/>
              </a:ext>
            </a:extLst>
          </p:cNvPr>
          <p:cNvSpPr>
            <a:spLocks xmlns:a="http://schemas.openxmlformats.org/drawingml/2006/main" noGrp="1"/>
          </p:cNvSpPr>
          <p:nvPr/>
        </p:nvSpPr>
        <p:spPr>
          <a:xfrm xmlns:a="http://schemas.openxmlformats.org/drawingml/2006/main">
            <a:off x="0" y="0"/>
            <a:ext cx="12192000" cy="6858000"/>
          </a:xfrm>
          <a:prstGeom xmlns:a="http://schemas.openxmlformats.org/drawingml/2006/main" prst="rect">
            <a:avLst/>
          </a:prstGeom>
          <a:solidFill xmlns:a="http://schemas.openxmlformats.org/drawingml/2006/main">
            <a:srgbClr val="F7F9FB"/>
          </a:solidFill>
          <a:ln xmlns:a="http://schemas.openxmlformats.org/drawingml/2006/main" w="0">
            <a:solidFill>
              <a:srgbClr val="000000">
                <a:alpha val="0"/>
              </a:srgbClr>
            </a:solidFill>
            <a:prstDash val="solid"/>
          </a:ln>
        </p:spPr>
      </p:sp>
      <p:sp>
        <p:nvSpPr>
          <p:cNvPr id="2" name="">
            <a:extLst xmlns:a="http://schemas.openxmlformats.org/drawingml/2006/main">
              <a:ext uri="{FF2B5EF4-FFF2-40B4-BE49-F238E27FC236}">
                <a16:creationId xmlns:a16="http://schemas.microsoft.com/office/drawing/2014/main" id="{8FB9E836-6941-495C-820F-C5ADBF402DF9}"/>
              </a:ext>
            </a:extLst>
          </p:cNvPr>
          <p:cNvSpPr>
            <a:spLocks xmlns:a="http://schemas.openxmlformats.org/drawingml/2006/main" noGrp="1"/>
          </p:cNvSpPr>
          <p:nvPr/>
        </p:nvSpPr>
        <p:spPr>
          <a:xfrm xmlns:a="http://schemas.openxmlformats.org/drawingml/2006/main">
            <a:off x="514350" y="6438900"/>
            <a:ext cx="4381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0">
                <a:solidFill>
                  <a:srgbClr val="64748B"/>
                </a:solidFill>
                <a:latin typeface="Aptos"/>
                <a:ea typeface="Aptos"/>
                <a:cs typeface="Aptos"/>
              </a:defRPr>
            </a:pPr>
            <a:r>
              <a:rPr sz="750" b="0">
                <a:solidFill>
                  <a:srgbClr val="64748B"/>
                </a:solidFill>
                <a:latin typeface="Aptos"/>
                <a:ea typeface="Aptos"/>
                <a:cs typeface="Aptos"/>
              </a:rPr>
              <a:t>The Liquid Audit | Hotel value walkthrough</a:t>
            </a:r>
          </a:p>
        </p:txBody>
      </p:sp>
      <p:sp>
        <p:nvSpPr>
          <p:cNvPr id="3" name="">
            <a:extLst xmlns:a="http://schemas.openxmlformats.org/drawingml/2006/main">
              <a:ext uri="{FF2B5EF4-FFF2-40B4-BE49-F238E27FC236}">
                <a16:creationId xmlns:a16="http://schemas.microsoft.com/office/drawing/2014/main" id="{47876E02-ED89-43E5-AE4E-F5D03F965ED1}"/>
              </a:ext>
            </a:extLst>
          </p:cNvPr>
          <p:cNvSpPr>
            <a:spLocks xmlns:a="http://schemas.openxmlformats.org/drawingml/2006/main" noGrp="1"/>
          </p:cNvSpPr>
          <p:nvPr/>
        </p:nvSpPr>
        <p:spPr>
          <a:xfrm xmlns:a="http://schemas.openxmlformats.org/drawingml/2006/main">
            <a:off x="11049000" y="6438900"/>
            <a:ext cx="6477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r">
              <a:defRPr sz="750" b="0">
                <a:solidFill>
                  <a:srgbClr val="64748B"/>
                </a:solidFill>
                <a:latin typeface="Aptos"/>
                <a:ea typeface="Aptos"/>
                <a:cs typeface="Aptos"/>
              </a:defRPr>
            </a:pPr>
            <a:r>
              <a:rPr sz="750" b="0">
                <a:solidFill>
                  <a:srgbClr val="64748B"/>
                </a:solidFill>
                <a:latin typeface="Aptos"/>
                <a:ea typeface="Aptos"/>
                <a:cs typeface="Aptos"/>
              </a:rPr>
              <a:t>10</a:t>
            </a:r>
          </a:p>
        </p:txBody>
      </p:sp>
      <p:sp>
        <p:nvSpPr>
          <p:cNvPr id="4" name="kicker-10-marker">
            <a:extLst xmlns:a="http://schemas.openxmlformats.org/drawingml/2006/main">
              <a:ext uri="{FF2B5EF4-FFF2-40B4-BE49-F238E27FC236}">
                <a16:creationId xmlns:a16="http://schemas.microsoft.com/office/drawing/2014/main" id="{B78D573B-FFD7-49AE-8CCB-102D8A57300D}"/>
              </a:ext>
            </a:extLst>
          </p:cNvPr>
          <p:cNvSpPr>
            <a:spLocks xmlns:a="http://schemas.openxmlformats.org/drawingml/2006/main" noGrp="1"/>
          </p:cNvSpPr>
          <p:nvPr/>
        </p:nvSpPr>
        <p:spPr>
          <a:xfrm xmlns:a="http://schemas.openxmlformats.org/drawingml/2006/main">
            <a:off x="514350" y="485775"/>
            <a:ext cx="76200" cy="76200"/>
          </a:xfrm>
          <a:prstGeom xmlns:a="http://schemas.openxmlformats.org/drawingml/2006/main" prst="rect">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5" name="kicker-10-label">
            <a:extLst xmlns:a="http://schemas.openxmlformats.org/drawingml/2006/main">
              <a:ext uri="{FF2B5EF4-FFF2-40B4-BE49-F238E27FC236}">
                <a16:creationId xmlns:a16="http://schemas.microsoft.com/office/drawing/2014/main" id="{58125F57-24C8-46E6-913F-2F411F187CE3}"/>
              </a:ext>
            </a:extLst>
          </p:cNvPr>
          <p:cNvSpPr>
            <a:spLocks xmlns:a="http://schemas.openxmlformats.org/drawingml/2006/main" noGrp="1"/>
          </p:cNvSpPr>
          <p:nvPr/>
        </p:nvSpPr>
        <p:spPr>
          <a:xfrm xmlns:a="http://schemas.openxmlformats.org/drawingml/2006/main">
            <a:off x="685800" y="419100"/>
            <a:ext cx="495300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825" b="1">
                <a:solidFill>
                  <a:srgbClr val="4F46E5"/>
                </a:solidFill>
                <a:latin typeface="Aptos"/>
                <a:ea typeface="Aptos"/>
                <a:cs typeface="Aptos"/>
              </a:defRPr>
            </a:pPr>
            <a:r>
              <a:rPr sz="825" b="1">
                <a:solidFill>
                  <a:srgbClr val="4F46E5"/>
                </a:solidFill>
                <a:latin typeface="Aptos"/>
                <a:ea typeface="Aptos"/>
                <a:cs typeface="Aptos"/>
              </a:rPr>
              <a:t>FEATURE COVERAGE MAP</a:t>
            </a:r>
          </a:p>
        </p:txBody>
      </p:sp>
      <p:sp>
        <p:nvSpPr>
          <p:cNvPr id="6" name="">
            <a:extLst xmlns:a="http://schemas.openxmlformats.org/drawingml/2006/main">
              <a:ext uri="{FF2B5EF4-FFF2-40B4-BE49-F238E27FC236}">
                <a16:creationId xmlns:a16="http://schemas.microsoft.com/office/drawing/2014/main" id="{0292AD5C-3B4C-4DC0-9130-9878957571B5}"/>
              </a:ext>
            </a:extLst>
          </p:cNvPr>
          <p:cNvSpPr>
            <a:spLocks xmlns:a="http://schemas.openxmlformats.org/drawingml/2006/main" noGrp="1"/>
          </p:cNvSpPr>
          <p:nvPr/>
        </p:nvSpPr>
        <p:spPr>
          <a:xfrm xmlns:a="http://schemas.openxmlformats.org/drawingml/2006/main">
            <a:off x="514350" y="781050"/>
            <a:ext cx="7239000" cy="7810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3000" b="1">
                <a:solidFill>
                  <a:srgbClr val="0F172A"/>
                </a:solidFill>
                <a:latin typeface="Aptos Display"/>
                <a:ea typeface="Aptos Display"/>
                <a:cs typeface="Aptos Display"/>
              </a:defRPr>
            </a:pPr>
            <a:r>
              <a:rPr sz="3000" b="1">
                <a:solidFill>
                  <a:srgbClr val="0F172A"/>
                </a:solidFill>
                <a:latin typeface="Aptos Display"/>
                <a:ea typeface="Aptos Display"/>
                <a:cs typeface="Aptos Display"/>
              </a:rPr>
              <a:t>The feature set covers the full hotel operating chain.</a:t>
            </a:r>
          </a:p>
        </p:txBody>
      </p:sp>
      <p:sp>
        <p:nvSpPr>
          <p:cNvPr id="7" name="">
            <a:extLst xmlns:a="http://schemas.openxmlformats.org/drawingml/2006/main">
              <a:ext uri="{FF2B5EF4-FFF2-40B4-BE49-F238E27FC236}">
                <a16:creationId xmlns:a16="http://schemas.microsoft.com/office/drawing/2014/main" id="{7ED246E8-023A-46FC-AD00-9388DCACF1B6}"/>
              </a:ext>
            </a:extLst>
          </p:cNvPr>
          <p:cNvSpPr>
            <a:spLocks xmlns:a="http://schemas.openxmlformats.org/drawingml/2006/main" noGrp="1"/>
          </p:cNvSpPr>
          <p:nvPr/>
        </p:nvSpPr>
        <p:spPr>
          <a:xfrm xmlns:a="http://schemas.openxmlformats.org/drawingml/2006/main">
            <a:off x="533400" y="1657350"/>
            <a:ext cx="7810500" cy="5334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0">
                <a:solidFill>
                  <a:srgbClr val="475569"/>
                </a:solidFill>
                <a:latin typeface="Aptos"/>
                <a:ea typeface="Aptos"/>
                <a:cs typeface="Aptos"/>
              </a:defRPr>
            </a:pPr>
            <a:r>
              <a:rPr sz="1350" b="0">
                <a:solidFill>
                  <a:srgbClr val="475569"/>
                </a:solidFill>
                <a:latin typeface="Aptos"/>
                <a:ea typeface="Aptos"/>
                <a:cs typeface="Aptos"/>
              </a:rPr>
              <a:t>For a non-events viewer, the product is easiest to understand as five linked jobs: control the hotel, prepare service, run service, manage stock, and prove the result.</a:t>
            </a:r>
          </a:p>
        </p:txBody>
      </p:sp>
      <p:sp>
        <p:nvSpPr>
          <p:cNvPr id="8" name="">
            <a:extLst xmlns:a="http://schemas.openxmlformats.org/drawingml/2006/main">
              <a:ext uri="{FF2B5EF4-FFF2-40B4-BE49-F238E27FC236}">
                <a16:creationId xmlns:a16="http://schemas.microsoft.com/office/drawing/2014/main" id="{3FBD4834-5B02-4A7F-9C8E-05AA82842D51}"/>
              </a:ext>
            </a:extLst>
          </p:cNvPr>
          <p:cNvSpPr>
            <a:spLocks xmlns:a="http://schemas.openxmlformats.org/drawingml/2006/main" noGrp="1"/>
          </p:cNvSpPr>
          <p:nvPr/>
        </p:nvSpPr>
        <p:spPr>
          <a:xfrm xmlns:a="http://schemas.openxmlformats.org/drawingml/2006/main">
            <a:off x="647700" y="2457450"/>
            <a:ext cx="10668000" cy="400050"/>
          </a:xfrm>
          <a:prstGeom xmlns:a="http://schemas.openxmlformats.org/drawingml/2006/main" prst="rect">
            <a:avLst/>
          </a:prstGeom>
          <a:solidFill xmlns:a="http://schemas.openxmlformats.org/drawingml/2006/main">
            <a:srgbClr val="0F172A"/>
          </a:solidFill>
          <a:ln xmlns:a="http://schemas.openxmlformats.org/drawingml/2006/main" w="9525">
            <a:solidFill>
              <a:srgbClr val="0F172A"/>
            </a:solidFill>
            <a:prstDash val="solid"/>
          </a:ln>
        </p:spPr>
      </p:sp>
      <p:sp>
        <p:nvSpPr>
          <p:cNvPr id="9" name="">
            <a:extLst xmlns:a="http://schemas.openxmlformats.org/drawingml/2006/main">
              <a:ext uri="{FF2B5EF4-FFF2-40B4-BE49-F238E27FC236}">
                <a16:creationId xmlns:a16="http://schemas.microsoft.com/office/drawing/2014/main" id="{AC51717F-3237-472C-8DC1-A13B905C81FB}"/>
              </a:ext>
            </a:extLst>
          </p:cNvPr>
          <p:cNvSpPr>
            <a:spLocks xmlns:a="http://schemas.openxmlformats.org/drawingml/2006/main" noGrp="1"/>
          </p:cNvSpPr>
          <p:nvPr/>
        </p:nvSpPr>
        <p:spPr>
          <a:xfrm xmlns:a="http://schemas.openxmlformats.org/drawingml/2006/main">
            <a:off x="857250" y="2571750"/>
            <a:ext cx="23812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FFFFFF"/>
                </a:solidFill>
                <a:latin typeface="Aptos"/>
                <a:ea typeface="Aptos"/>
                <a:cs typeface="Aptos"/>
              </a:defRPr>
            </a:pPr>
            <a:r>
              <a:rPr sz="900" b="1">
                <a:solidFill>
                  <a:srgbClr val="FFFFFF"/>
                </a:solidFill>
                <a:latin typeface="Aptos"/>
                <a:ea typeface="Aptos"/>
                <a:cs typeface="Aptos"/>
              </a:rPr>
              <a:t>Capability group</a:t>
            </a:r>
          </a:p>
        </p:txBody>
      </p:sp>
      <p:sp>
        <p:nvSpPr>
          <p:cNvPr id="10" name="">
            <a:extLst xmlns:a="http://schemas.openxmlformats.org/drawingml/2006/main">
              <a:ext uri="{FF2B5EF4-FFF2-40B4-BE49-F238E27FC236}">
                <a16:creationId xmlns:a16="http://schemas.microsoft.com/office/drawing/2014/main" id="{42DE316D-B1DD-4495-AB12-0DAFA0313AB2}"/>
              </a:ext>
            </a:extLst>
          </p:cNvPr>
          <p:cNvSpPr>
            <a:spLocks xmlns:a="http://schemas.openxmlformats.org/drawingml/2006/main" noGrp="1"/>
          </p:cNvSpPr>
          <p:nvPr/>
        </p:nvSpPr>
        <p:spPr>
          <a:xfrm xmlns:a="http://schemas.openxmlformats.org/drawingml/2006/main">
            <a:off x="3562350" y="2571750"/>
            <a:ext cx="44767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FFFFFF"/>
                </a:solidFill>
                <a:latin typeface="Aptos"/>
                <a:ea typeface="Aptos"/>
                <a:cs typeface="Aptos"/>
              </a:defRPr>
            </a:pPr>
            <a:r>
              <a:rPr sz="900" b="1">
                <a:solidFill>
                  <a:srgbClr val="FFFFFF"/>
                </a:solidFill>
                <a:latin typeface="Aptos"/>
                <a:ea typeface="Aptos"/>
                <a:cs typeface="Aptos"/>
              </a:rPr>
              <a:t>What the hotel can do</a:t>
            </a:r>
          </a:p>
        </p:txBody>
      </p:sp>
      <p:sp>
        <p:nvSpPr>
          <p:cNvPr id="11" name="">
            <a:extLst xmlns:a="http://schemas.openxmlformats.org/drawingml/2006/main">
              <a:ext uri="{FF2B5EF4-FFF2-40B4-BE49-F238E27FC236}">
                <a16:creationId xmlns:a16="http://schemas.microsoft.com/office/drawing/2014/main" id="{CEEB9992-F7BB-47CC-A389-BD4890D1F188}"/>
              </a:ext>
            </a:extLst>
          </p:cNvPr>
          <p:cNvSpPr>
            <a:spLocks xmlns:a="http://schemas.openxmlformats.org/drawingml/2006/main" noGrp="1"/>
          </p:cNvSpPr>
          <p:nvPr/>
        </p:nvSpPr>
        <p:spPr>
          <a:xfrm xmlns:a="http://schemas.openxmlformats.org/drawingml/2006/main">
            <a:off x="8705850" y="2571750"/>
            <a:ext cx="20002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FFFFFF"/>
                </a:solidFill>
                <a:latin typeface="Aptos"/>
                <a:ea typeface="Aptos"/>
                <a:cs typeface="Aptos"/>
              </a:defRPr>
            </a:pPr>
            <a:r>
              <a:rPr sz="900" b="1">
                <a:solidFill>
                  <a:srgbClr val="FFFFFF"/>
                </a:solidFill>
                <a:latin typeface="Aptos"/>
                <a:ea typeface="Aptos"/>
                <a:cs typeface="Aptos"/>
              </a:rPr>
              <a:t>Simple value</a:t>
            </a:r>
          </a:p>
        </p:txBody>
      </p:sp>
      <p:sp>
        <p:nvSpPr>
          <p:cNvPr id="12" name="">
            <a:extLst xmlns:a="http://schemas.openxmlformats.org/drawingml/2006/main">
              <a:ext uri="{FF2B5EF4-FFF2-40B4-BE49-F238E27FC236}">
                <a16:creationId xmlns:a16="http://schemas.microsoft.com/office/drawing/2014/main" id="{8771F4E1-8779-4273-AE69-B59867CE85BD}"/>
              </a:ext>
            </a:extLst>
          </p:cNvPr>
          <p:cNvSpPr>
            <a:spLocks xmlns:a="http://schemas.openxmlformats.org/drawingml/2006/main" noGrp="1"/>
          </p:cNvSpPr>
          <p:nvPr/>
        </p:nvSpPr>
        <p:spPr>
          <a:xfrm xmlns:a="http://schemas.openxmlformats.org/drawingml/2006/main">
            <a:off x="647700" y="2952750"/>
            <a:ext cx="10668000" cy="5524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13" name="">
            <a:extLst xmlns:a="http://schemas.openxmlformats.org/drawingml/2006/main">
              <a:ext uri="{FF2B5EF4-FFF2-40B4-BE49-F238E27FC236}">
                <a16:creationId xmlns:a16="http://schemas.microsoft.com/office/drawing/2014/main" id="{9FB7A72F-C785-4A66-A060-6EA8235E4004}"/>
              </a:ext>
            </a:extLst>
          </p:cNvPr>
          <p:cNvSpPr>
            <a:spLocks xmlns:a="http://schemas.openxmlformats.org/drawingml/2006/main" noGrp="1"/>
          </p:cNvSpPr>
          <p:nvPr/>
        </p:nvSpPr>
        <p:spPr>
          <a:xfrm xmlns:a="http://schemas.openxmlformats.org/drawingml/2006/main">
            <a:off x="800100" y="3162300"/>
            <a:ext cx="85725" cy="85725"/>
          </a:xfrm>
          <a:prstGeom xmlns:a="http://schemas.openxmlformats.org/drawingml/2006/main" prst="rect">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14" name="">
            <a:extLst xmlns:a="http://schemas.openxmlformats.org/drawingml/2006/main">
              <a:ext uri="{FF2B5EF4-FFF2-40B4-BE49-F238E27FC236}">
                <a16:creationId xmlns:a16="http://schemas.microsoft.com/office/drawing/2014/main" id="{5ED58B88-35AA-4E69-B75D-B9913F503B13}"/>
              </a:ext>
            </a:extLst>
          </p:cNvPr>
          <p:cNvSpPr>
            <a:spLocks xmlns:a="http://schemas.openxmlformats.org/drawingml/2006/main" noGrp="1"/>
          </p:cNvSpPr>
          <p:nvPr/>
        </p:nvSpPr>
        <p:spPr>
          <a:xfrm xmlns:a="http://schemas.openxmlformats.org/drawingml/2006/main">
            <a:off x="1009650" y="3133725"/>
            <a:ext cx="2152650" cy="1905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050" b="1">
                <a:solidFill>
                  <a:srgbClr val="0F172A"/>
                </a:solidFill>
                <a:latin typeface="Aptos"/>
                <a:ea typeface="Aptos"/>
                <a:cs typeface="Aptos"/>
              </a:defRPr>
            </a:pPr>
            <a:r>
              <a:rPr sz="1050" b="1">
                <a:solidFill>
                  <a:srgbClr val="0F172A"/>
                </a:solidFill>
                <a:latin typeface="Aptos"/>
                <a:ea typeface="Aptos"/>
                <a:cs typeface="Aptos"/>
              </a:rPr>
              <a:t>Hotel operations</a:t>
            </a:r>
          </a:p>
        </p:txBody>
      </p:sp>
      <p:sp>
        <p:nvSpPr>
          <p:cNvPr id="15" name="">
            <a:extLst xmlns:a="http://schemas.openxmlformats.org/drawingml/2006/main">
              <a:ext uri="{FF2B5EF4-FFF2-40B4-BE49-F238E27FC236}">
                <a16:creationId xmlns:a16="http://schemas.microsoft.com/office/drawing/2014/main" id="{7B333B60-E667-4305-B526-3BC9ED07D4BA}"/>
              </a:ext>
            </a:extLst>
          </p:cNvPr>
          <p:cNvSpPr>
            <a:spLocks xmlns:a="http://schemas.openxmlformats.org/drawingml/2006/main" noGrp="1"/>
          </p:cNvSpPr>
          <p:nvPr/>
        </p:nvSpPr>
        <p:spPr>
          <a:xfrm xmlns:a="http://schemas.openxmlformats.org/drawingml/2006/main">
            <a:off x="3562350" y="3076575"/>
            <a:ext cx="4495800" cy="2667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0">
                <a:solidFill>
                  <a:srgbClr val="475569"/>
                </a:solidFill>
                <a:latin typeface="Aptos"/>
                <a:ea typeface="Aptos"/>
                <a:cs typeface="Aptos"/>
              </a:defRPr>
            </a:pPr>
            <a:r>
              <a:rPr sz="900" b="0">
                <a:solidFill>
                  <a:srgbClr val="475569"/>
                </a:solidFill>
                <a:latin typeface="Aptos"/>
                <a:ea typeface="Aptos"/>
                <a:cs typeface="Aptos"/>
              </a:rPr>
              <a:t>Create properties, manage branding, roles, access, SSO, and approvals.</a:t>
            </a:r>
          </a:p>
        </p:txBody>
      </p:sp>
      <p:sp>
        <p:nvSpPr>
          <p:cNvPr id="16" name="">
            <a:extLst xmlns:a="http://schemas.openxmlformats.org/drawingml/2006/main">
              <a:ext uri="{FF2B5EF4-FFF2-40B4-BE49-F238E27FC236}">
                <a16:creationId xmlns:a16="http://schemas.microsoft.com/office/drawing/2014/main" id="{EABF420D-7ADD-4A9A-93E4-0047AC957971}"/>
              </a:ext>
            </a:extLst>
          </p:cNvPr>
          <p:cNvSpPr>
            <a:spLocks xmlns:a="http://schemas.openxmlformats.org/drawingml/2006/main" noGrp="1"/>
          </p:cNvSpPr>
          <p:nvPr/>
        </p:nvSpPr>
        <p:spPr>
          <a:xfrm xmlns:a="http://schemas.openxmlformats.org/drawingml/2006/main">
            <a:off x="8705850" y="3133725"/>
            <a:ext cx="2133600" cy="1905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050" b="1">
                <a:solidFill>
                  <a:srgbClr val="4F46E5"/>
                </a:solidFill>
                <a:latin typeface="Aptos"/>
                <a:ea typeface="Aptos"/>
                <a:cs typeface="Aptos"/>
              </a:defRPr>
            </a:pPr>
            <a:r>
              <a:rPr sz="1050" b="1">
                <a:solidFill>
                  <a:srgbClr val="4F46E5"/>
                </a:solidFill>
                <a:latin typeface="Aptos"/>
                <a:ea typeface="Aptos"/>
                <a:cs typeface="Aptos"/>
              </a:rPr>
              <a:t>Controlled rollout</a:t>
            </a:r>
          </a:p>
        </p:txBody>
      </p:sp>
      <p:sp>
        <p:nvSpPr>
          <p:cNvPr id="17" name="">
            <a:extLst xmlns:a="http://schemas.openxmlformats.org/drawingml/2006/main">
              <a:ext uri="{FF2B5EF4-FFF2-40B4-BE49-F238E27FC236}">
                <a16:creationId xmlns:a16="http://schemas.microsoft.com/office/drawing/2014/main" id="{E2021CC1-850C-44B0-9536-4E724368FDF2}"/>
              </a:ext>
            </a:extLst>
          </p:cNvPr>
          <p:cNvSpPr>
            <a:spLocks xmlns:a="http://schemas.openxmlformats.org/drawingml/2006/main" noGrp="1"/>
          </p:cNvSpPr>
          <p:nvPr/>
        </p:nvSpPr>
        <p:spPr>
          <a:xfrm xmlns:a="http://schemas.openxmlformats.org/drawingml/2006/main">
            <a:off x="647700" y="3562350"/>
            <a:ext cx="10668000" cy="552450"/>
          </a:xfrm>
          <a:prstGeom xmlns:a="http://schemas.openxmlformats.org/drawingml/2006/main" prst="rect">
            <a:avLst/>
          </a:prstGeom>
          <a:solidFill xmlns:a="http://schemas.openxmlformats.org/drawingml/2006/main">
            <a:srgbClr val="F8FAFC"/>
          </a:solidFill>
          <a:ln xmlns:a="http://schemas.openxmlformats.org/drawingml/2006/main" w="9525">
            <a:solidFill>
              <a:srgbClr val="DDE6F2"/>
            </a:solidFill>
            <a:prstDash val="solid"/>
          </a:ln>
        </p:spPr>
      </p:sp>
      <p:sp>
        <p:nvSpPr>
          <p:cNvPr id="18" name="">
            <a:extLst xmlns:a="http://schemas.openxmlformats.org/drawingml/2006/main">
              <a:ext uri="{FF2B5EF4-FFF2-40B4-BE49-F238E27FC236}">
                <a16:creationId xmlns:a16="http://schemas.microsoft.com/office/drawing/2014/main" id="{355FDA22-380C-455F-AC99-8384B74F5E20}"/>
              </a:ext>
            </a:extLst>
          </p:cNvPr>
          <p:cNvSpPr>
            <a:spLocks xmlns:a="http://schemas.openxmlformats.org/drawingml/2006/main" noGrp="1"/>
          </p:cNvSpPr>
          <p:nvPr/>
        </p:nvSpPr>
        <p:spPr>
          <a:xfrm xmlns:a="http://schemas.openxmlformats.org/drawingml/2006/main">
            <a:off x="800100" y="3771900"/>
            <a:ext cx="85725" cy="85725"/>
          </a:xfrm>
          <a:prstGeom xmlns:a="http://schemas.openxmlformats.org/drawingml/2006/main" prst="rect">
            <a:avLst/>
          </a:prstGeom>
          <a:solidFill xmlns:a="http://schemas.openxmlformats.org/drawingml/2006/main">
            <a:srgbClr val="14B8A6"/>
          </a:solidFill>
          <a:ln xmlns:a="http://schemas.openxmlformats.org/drawingml/2006/main" w="0">
            <a:solidFill>
              <a:srgbClr val="000000">
                <a:alpha val="0"/>
              </a:srgbClr>
            </a:solidFill>
            <a:prstDash val="solid"/>
          </a:ln>
        </p:spPr>
      </p:sp>
      <p:sp>
        <p:nvSpPr>
          <p:cNvPr id="19" name="">
            <a:extLst xmlns:a="http://schemas.openxmlformats.org/drawingml/2006/main">
              <a:ext uri="{FF2B5EF4-FFF2-40B4-BE49-F238E27FC236}">
                <a16:creationId xmlns:a16="http://schemas.microsoft.com/office/drawing/2014/main" id="{6CF08F69-682D-4AEF-B3DA-01CE0022571E}"/>
              </a:ext>
            </a:extLst>
          </p:cNvPr>
          <p:cNvSpPr>
            <a:spLocks xmlns:a="http://schemas.openxmlformats.org/drawingml/2006/main" noGrp="1"/>
          </p:cNvSpPr>
          <p:nvPr/>
        </p:nvSpPr>
        <p:spPr>
          <a:xfrm xmlns:a="http://schemas.openxmlformats.org/drawingml/2006/main">
            <a:off x="1009650" y="3743325"/>
            <a:ext cx="2152650" cy="1905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050" b="1">
                <a:solidFill>
                  <a:srgbClr val="0F172A"/>
                </a:solidFill>
                <a:latin typeface="Aptos"/>
                <a:ea typeface="Aptos"/>
                <a:cs typeface="Aptos"/>
              </a:defRPr>
            </a:pPr>
            <a:r>
              <a:rPr sz="1050" b="1">
                <a:solidFill>
                  <a:srgbClr val="0F172A"/>
                </a:solidFill>
                <a:latin typeface="Aptos"/>
                <a:ea typeface="Aptos"/>
                <a:cs typeface="Aptos"/>
              </a:rPr>
              <a:t>Event setup</a:t>
            </a:r>
          </a:p>
        </p:txBody>
      </p:sp>
      <p:sp>
        <p:nvSpPr>
          <p:cNvPr id="20" name="">
            <a:extLst xmlns:a="http://schemas.openxmlformats.org/drawingml/2006/main">
              <a:ext uri="{FF2B5EF4-FFF2-40B4-BE49-F238E27FC236}">
                <a16:creationId xmlns:a16="http://schemas.microsoft.com/office/drawing/2014/main" id="{14CC12BD-5AAF-44C1-A901-A2F93AE2E2DB}"/>
              </a:ext>
            </a:extLst>
          </p:cNvPr>
          <p:cNvSpPr>
            <a:spLocks xmlns:a="http://schemas.openxmlformats.org/drawingml/2006/main" noGrp="1"/>
          </p:cNvSpPr>
          <p:nvPr/>
        </p:nvSpPr>
        <p:spPr>
          <a:xfrm xmlns:a="http://schemas.openxmlformats.org/drawingml/2006/main">
            <a:off x="3562350" y="3686175"/>
            <a:ext cx="4495800" cy="2667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0">
                <a:solidFill>
                  <a:srgbClr val="475569"/>
                </a:solidFill>
                <a:latin typeface="Aptos"/>
                <a:ea typeface="Aptos"/>
                <a:cs typeface="Aptos"/>
              </a:defRPr>
            </a:pPr>
            <a:r>
              <a:rPr sz="900" b="0">
                <a:solidFill>
                  <a:srgbClr val="475569"/>
                </a:solidFill>
                <a:latin typeface="Aptos"/>
                <a:ea typeface="Aptos"/>
                <a:cs typeface="Aptos"/>
              </a:rPr>
              <a:t>Build menus, packages, templates, stations, par levels, staffing notes, and BEO packets.</a:t>
            </a:r>
          </a:p>
        </p:txBody>
      </p:sp>
      <p:sp>
        <p:nvSpPr>
          <p:cNvPr id="21" name="">
            <a:extLst xmlns:a="http://schemas.openxmlformats.org/drawingml/2006/main">
              <a:ext uri="{FF2B5EF4-FFF2-40B4-BE49-F238E27FC236}">
                <a16:creationId xmlns:a16="http://schemas.microsoft.com/office/drawing/2014/main" id="{E5AD8DC2-A675-455F-A1DA-58AFD022144A}"/>
              </a:ext>
            </a:extLst>
          </p:cNvPr>
          <p:cNvSpPr>
            <a:spLocks xmlns:a="http://schemas.openxmlformats.org/drawingml/2006/main" noGrp="1"/>
          </p:cNvSpPr>
          <p:nvPr/>
        </p:nvSpPr>
        <p:spPr>
          <a:xfrm xmlns:a="http://schemas.openxmlformats.org/drawingml/2006/main">
            <a:off x="8705850" y="3743325"/>
            <a:ext cx="2133600" cy="1905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050" b="1">
                <a:solidFill>
                  <a:srgbClr val="4F46E5"/>
                </a:solidFill>
                <a:latin typeface="Aptos"/>
                <a:ea typeface="Aptos"/>
                <a:cs typeface="Aptos"/>
              </a:defRPr>
            </a:pPr>
            <a:r>
              <a:rPr sz="1050" b="1">
                <a:solidFill>
                  <a:srgbClr val="4F46E5"/>
                </a:solidFill>
                <a:latin typeface="Aptos"/>
                <a:ea typeface="Aptos"/>
                <a:cs typeface="Aptos"/>
              </a:rPr>
              <a:t>Ready before service</a:t>
            </a:r>
          </a:p>
        </p:txBody>
      </p:sp>
      <p:sp>
        <p:nvSpPr>
          <p:cNvPr id="22" name="">
            <a:extLst xmlns:a="http://schemas.openxmlformats.org/drawingml/2006/main">
              <a:ext uri="{FF2B5EF4-FFF2-40B4-BE49-F238E27FC236}">
                <a16:creationId xmlns:a16="http://schemas.microsoft.com/office/drawing/2014/main" id="{748AE9DE-0CEE-40AC-B8C8-E0555CB88238}"/>
              </a:ext>
            </a:extLst>
          </p:cNvPr>
          <p:cNvSpPr>
            <a:spLocks xmlns:a="http://schemas.openxmlformats.org/drawingml/2006/main" noGrp="1"/>
          </p:cNvSpPr>
          <p:nvPr/>
        </p:nvSpPr>
        <p:spPr>
          <a:xfrm xmlns:a="http://schemas.openxmlformats.org/drawingml/2006/main">
            <a:off x="647700" y="4171950"/>
            <a:ext cx="10668000" cy="5524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23" name="">
            <a:extLst xmlns:a="http://schemas.openxmlformats.org/drawingml/2006/main">
              <a:ext uri="{FF2B5EF4-FFF2-40B4-BE49-F238E27FC236}">
                <a16:creationId xmlns:a16="http://schemas.microsoft.com/office/drawing/2014/main" id="{68ACDF20-0376-4524-B3B3-35901AA05CD0}"/>
              </a:ext>
            </a:extLst>
          </p:cNvPr>
          <p:cNvSpPr>
            <a:spLocks xmlns:a="http://schemas.openxmlformats.org/drawingml/2006/main" noGrp="1"/>
          </p:cNvSpPr>
          <p:nvPr/>
        </p:nvSpPr>
        <p:spPr>
          <a:xfrm xmlns:a="http://schemas.openxmlformats.org/drawingml/2006/main">
            <a:off x="800100" y="4381500"/>
            <a:ext cx="85725" cy="85725"/>
          </a:xfrm>
          <a:prstGeom xmlns:a="http://schemas.openxmlformats.org/drawingml/2006/main" prst="rect">
            <a:avLst/>
          </a:prstGeom>
          <a:solidFill xmlns:a="http://schemas.openxmlformats.org/drawingml/2006/main">
            <a:srgbClr val="F59E0B"/>
          </a:solidFill>
          <a:ln xmlns:a="http://schemas.openxmlformats.org/drawingml/2006/main" w="0">
            <a:solidFill>
              <a:srgbClr val="000000">
                <a:alpha val="0"/>
              </a:srgbClr>
            </a:solidFill>
            <a:prstDash val="solid"/>
          </a:ln>
        </p:spPr>
      </p:sp>
      <p:sp>
        <p:nvSpPr>
          <p:cNvPr id="24" name="">
            <a:extLst xmlns:a="http://schemas.openxmlformats.org/drawingml/2006/main">
              <a:ext uri="{FF2B5EF4-FFF2-40B4-BE49-F238E27FC236}">
                <a16:creationId xmlns:a16="http://schemas.microsoft.com/office/drawing/2014/main" id="{10D73732-A80F-4FE7-99AB-8F9E25BF1827}"/>
              </a:ext>
            </a:extLst>
          </p:cNvPr>
          <p:cNvSpPr>
            <a:spLocks xmlns:a="http://schemas.openxmlformats.org/drawingml/2006/main" noGrp="1"/>
          </p:cNvSpPr>
          <p:nvPr/>
        </p:nvSpPr>
        <p:spPr>
          <a:xfrm xmlns:a="http://schemas.openxmlformats.org/drawingml/2006/main">
            <a:off x="1009650" y="4352925"/>
            <a:ext cx="2152650" cy="1905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050" b="1">
                <a:solidFill>
                  <a:srgbClr val="0F172A"/>
                </a:solidFill>
                <a:latin typeface="Aptos"/>
                <a:ea typeface="Aptos"/>
                <a:cs typeface="Aptos"/>
              </a:defRPr>
            </a:pPr>
            <a:r>
              <a:rPr sz="1050" b="1">
                <a:solidFill>
                  <a:srgbClr val="0F172A"/>
                </a:solidFill>
                <a:latin typeface="Aptos"/>
                <a:ea typeface="Aptos"/>
                <a:cs typeface="Aptos"/>
              </a:rPr>
              <a:t>Bars and QR orders</a:t>
            </a:r>
          </a:p>
        </p:txBody>
      </p:sp>
      <p:sp>
        <p:nvSpPr>
          <p:cNvPr id="25" name="">
            <a:extLst xmlns:a="http://schemas.openxmlformats.org/drawingml/2006/main">
              <a:ext uri="{FF2B5EF4-FFF2-40B4-BE49-F238E27FC236}">
                <a16:creationId xmlns:a16="http://schemas.microsoft.com/office/drawing/2014/main" id="{9193E984-876B-4762-86BD-2FFB7573EB69}"/>
              </a:ext>
            </a:extLst>
          </p:cNvPr>
          <p:cNvSpPr>
            <a:spLocks xmlns:a="http://schemas.openxmlformats.org/drawingml/2006/main" noGrp="1"/>
          </p:cNvSpPr>
          <p:nvPr/>
        </p:nvSpPr>
        <p:spPr>
          <a:xfrm xmlns:a="http://schemas.openxmlformats.org/drawingml/2006/main">
            <a:off x="3562350" y="4295775"/>
            <a:ext cx="4495800" cy="2667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0">
                <a:solidFill>
                  <a:srgbClr val="475569"/>
                </a:solidFill>
                <a:latin typeface="Aptos"/>
                <a:ea typeface="Aptos"/>
                <a:cs typeface="Aptos"/>
              </a:defRPr>
            </a:pPr>
            <a:r>
              <a:rPr sz="900" b="0">
                <a:solidFill>
                  <a:srgbClr val="475569"/>
                </a:solidFill>
                <a:latin typeface="Aptos"/>
                <a:ea typeface="Aptos"/>
                <a:cs typeface="Aptos"/>
              </a:rPr>
              <a:t>Run stations, QR/hybrid modes, order status, transfers, usage, and station close.</a:t>
            </a:r>
          </a:p>
        </p:txBody>
      </p:sp>
      <p:sp>
        <p:nvSpPr>
          <p:cNvPr id="26" name="">
            <a:extLst xmlns:a="http://schemas.openxmlformats.org/drawingml/2006/main">
              <a:ext uri="{FF2B5EF4-FFF2-40B4-BE49-F238E27FC236}">
                <a16:creationId xmlns:a16="http://schemas.microsoft.com/office/drawing/2014/main" id="{422E8F65-4237-4077-9BCF-FB7E74C3A5FD}"/>
              </a:ext>
            </a:extLst>
          </p:cNvPr>
          <p:cNvSpPr>
            <a:spLocks xmlns:a="http://schemas.openxmlformats.org/drawingml/2006/main" noGrp="1"/>
          </p:cNvSpPr>
          <p:nvPr/>
        </p:nvSpPr>
        <p:spPr>
          <a:xfrm xmlns:a="http://schemas.openxmlformats.org/drawingml/2006/main">
            <a:off x="8705850" y="4352925"/>
            <a:ext cx="2133600" cy="1905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050" b="1">
                <a:solidFill>
                  <a:srgbClr val="4F46E5"/>
                </a:solidFill>
                <a:latin typeface="Aptos"/>
                <a:ea typeface="Aptos"/>
                <a:cs typeface="Aptos"/>
              </a:defRPr>
            </a:pPr>
            <a:r>
              <a:rPr sz="1050" b="1">
                <a:solidFill>
                  <a:srgbClr val="4F46E5"/>
                </a:solidFill>
                <a:latin typeface="Aptos"/>
                <a:ea typeface="Aptos"/>
                <a:cs typeface="Aptos"/>
              </a:rPr>
              <a:t>Live visibility</a:t>
            </a:r>
          </a:p>
        </p:txBody>
      </p:sp>
      <p:sp>
        <p:nvSpPr>
          <p:cNvPr id="27" name="">
            <a:extLst xmlns:a="http://schemas.openxmlformats.org/drawingml/2006/main">
              <a:ext uri="{FF2B5EF4-FFF2-40B4-BE49-F238E27FC236}">
                <a16:creationId xmlns:a16="http://schemas.microsoft.com/office/drawing/2014/main" id="{98FE0890-E2B2-4C8B-975F-C17CF700CEF8}"/>
              </a:ext>
            </a:extLst>
          </p:cNvPr>
          <p:cNvSpPr>
            <a:spLocks xmlns:a="http://schemas.openxmlformats.org/drawingml/2006/main" noGrp="1"/>
          </p:cNvSpPr>
          <p:nvPr/>
        </p:nvSpPr>
        <p:spPr>
          <a:xfrm xmlns:a="http://schemas.openxmlformats.org/drawingml/2006/main">
            <a:off x="647700" y="4781550"/>
            <a:ext cx="10668000" cy="552450"/>
          </a:xfrm>
          <a:prstGeom xmlns:a="http://schemas.openxmlformats.org/drawingml/2006/main" prst="rect">
            <a:avLst/>
          </a:prstGeom>
          <a:solidFill xmlns:a="http://schemas.openxmlformats.org/drawingml/2006/main">
            <a:srgbClr val="F8FAFC"/>
          </a:solidFill>
          <a:ln xmlns:a="http://schemas.openxmlformats.org/drawingml/2006/main" w="9525">
            <a:solidFill>
              <a:srgbClr val="DDE6F2"/>
            </a:solidFill>
            <a:prstDash val="solid"/>
          </a:ln>
        </p:spPr>
      </p:sp>
      <p:sp>
        <p:nvSpPr>
          <p:cNvPr id="28" name="">
            <a:extLst xmlns:a="http://schemas.openxmlformats.org/drawingml/2006/main">
              <a:ext uri="{FF2B5EF4-FFF2-40B4-BE49-F238E27FC236}">
                <a16:creationId xmlns:a16="http://schemas.microsoft.com/office/drawing/2014/main" id="{AB944FA4-F22C-4F00-9173-68DA6413CF84}"/>
              </a:ext>
            </a:extLst>
          </p:cNvPr>
          <p:cNvSpPr>
            <a:spLocks xmlns:a="http://schemas.openxmlformats.org/drawingml/2006/main" noGrp="1"/>
          </p:cNvSpPr>
          <p:nvPr/>
        </p:nvSpPr>
        <p:spPr>
          <a:xfrm xmlns:a="http://schemas.openxmlformats.org/drawingml/2006/main">
            <a:off x="800100" y="4991100"/>
            <a:ext cx="85725" cy="85725"/>
          </a:xfrm>
          <a:prstGeom xmlns:a="http://schemas.openxmlformats.org/drawingml/2006/main" prst="rect">
            <a:avLst/>
          </a:prstGeom>
          <a:solidFill xmlns:a="http://schemas.openxmlformats.org/drawingml/2006/main">
            <a:srgbClr val="22C55E"/>
          </a:solidFill>
          <a:ln xmlns:a="http://schemas.openxmlformats.org/drawingml/2006/main" w="0">
            <a:solidFill>
              <a:srgbClr val="000000">
                <a:alpha val="0"/>
              </a:srgbClr>
            </a:solidFill>
            <a:prstDash val="solid"/>
          </a:ln>
        </p:spPr>
      </p:sp>
      <p:sp>
        <p:nvSpPr>
          <p:cNvPr id="29" name="">
            <a:extLst xmlns:a="http://schemas.openxmlformats.org/drawingml/2006/main">
              <a:ext uri="{FF2B5EF4-FFF2-40B4-BE49-F238E27FC236}">
                <a16:creationId xmlns:a16="http://schemas.microsoft.com/office/drawing/2014/main" id="{F73CAD56-C046-4D60-9F3C-9375F4C4C0E8}"/>
              </a:ext>
            </a:extLst>
          </p:cNvPr>
          <p:cNvSpPr>
            <a:spLocks xmlns:a="http://schemas.openxmlformats.org/drawingml/2006/main" noGrp="1"/>
          </p:cNvSpPr>
          <p:nvPr/>
        </p:nvSpPr>
        <p:spPr>
          <a:xfrm xmlns:a="http://schemas.openxmlformats.org/drawingml/2006/main">
            <a:off x="1009650" y="4962525"/>
            <a:ext cx="2152650" cy="1905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050" b="1">
                <a:solidFill>
                  <a:srgbClr val="0F172A"/>
                </a:solidFill>
                <a:latin typeface="Aptos"/>
                <a:ea typeface="Aptos"/>
                <a:cs typeface="Aptos"/>
              </a:defRPr>
            </a:pPr>
            <a:r>
              <a:rPr sz="1050" b="1">
                <a:solidFill>
                  <a:srgbClr val="0F172A"/>
                </a:solidFill>
                <a:latin typeface="Aptos"/>
                <a:ea typeface="Aptos"/>
                <a:cs typeface="Aptos"/>
              </a:rPr>
              <a:t>Inventory and purchasing</a:t>
            </a:r>
          </a:p>
        </p:txBody>
      </p:sp>
      <p:sp>
        <p:nvSpPr>
          <p:cNvPr id="30" name="">
            <a:extLst xmlns:a="http://schemas.openxmlformats.org/drawingml/2006/main">
              <a:ext uri="{FF2B5EF4-FFF2-40B4-BE49-F238E27FC236}">
                <a16:creationId xmlns:a16="http://schemas.microsoft.com/office/drawing/2014/main" id="{9E8E97DF-3472-4AD8-BA79-A897839C53FD}"/>
              </a:ext>
            </a:extLst>
          </p:cNvPr>
          <p:cNvSpPr>
            <a:spLocks xmlns:a="http://schemas.openxmlformats.org/drawingml/2006/main" noGrp="1"/>
          </p:cNvSpPr>
          <p:nvPr/>
        </p:nvSpPr>
        <p:spPr>
          <a:xfrm xmlns:a="http://schemas.openxmlformats.org/drawingml/2006/main">
            <a:off x="3562350" y="4905375"/>
            <a:ext cx="4495800" cy="2667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0">
                <a:solidFill>
                  <a:srgbClr val="475569"/>
                </a:solidFill>
                <a:latin typeface="Aptos"/>
                <a:ea typeface="Aptos"/>
                <a:cs typeface="Aptos"/>
              </a:defRPr>
            </a:pPr>
            <a:r>
              <a:rPr sz="900" b="0">
                <a:solidFill>
                  <a:srgbClr val="475569"/>
                </a:solidFill>
                <a:latin typeface="Aptos"/>
                <a:ea typeface="Aptos"/>
                <a:cs typeface="Aptos"/>
              </a:rPr>
              <a:t>Track stock, suppliers, prices, counts, movements, PO queue, receiving, and costing.</a:t>
            </a:r>
          </a:p>
        </p:txBody>
      </p:sp>
      <p:sp>
        <p:nvSpPr>
          <p:cNvPr id="31" name="">
            <a:extLst xmlns:a="http://schemas.openxmlformats.org/drawingml/2006/main">
              <a:ext uri="{FF2B5EF4-FFF2-40B4-BE49-F238E27FC236}">
                <a16:creationId xmlns:a16="http://schemas.microsoft.com/office/drawing/2014/main" id="{42B115FC-F167-48C4-807F-730EC01BAF78}"/>
              </a:ext>
            </a:extLst>
          </p:cNvPr>
          <p:cNvSpPr>
            <a:spLocks xmlns:a="http://schemas.openxmlformats.org/drawingml/2006/main" noGrp="1"/>
          </p:cNvSpPr>
          <p:nvPr/>
        </p:nvSpPr>
        <p:spPr>
          <a:xfrm xmlns:a="http://schemas.openxmlformats.org/drawingml/2006/main">
            <a:off x="8705850" y="4962525"/>
            <a:ext cx="2133600" cy="1905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050" b="1">
                <a:solidFill>
                  <a:srgbClr val="4F46E5"/>
                </a:solidFill>
                <a:latin typeface="Aptos"/>
                <a:ea typeface="Aptos"/>
                <a:cs typeface="Aptos"/>
              </a:defRPr>
            </a:pPr>
            <a:r>
              <a:rPr sz="1050" b="1">
                <a:solidFill>
                  <a:srgbClr val="4F46E5"/>
                </a:solidFill>
                <a:latin typeface="Aptos"/>
                <a:ea typeface="Aptos"/>
                <a:cs typeface="Aptos"/>
              </a:rPr>
              <a:t>Cleaner stock control</a:t>
            </a:r>
          </a:p>
        </p:txBody>
      </p:sp>
      <p:sp>
        <p:nvSpPr>
          <p:cNvPr id="32" name="">
            <a:extLst xmlns:a="http://schemas.openxmlformats.org/drawingml/2006/main">
              <a:ext uri="{FF2B5EF4-FFF2-40B4-BE49-F238E27FC236}">
                <a16:creationId xmlns:a16="http://schemas.microsoft.com/office/drawing/2014/main" id="{B1021B92-C43E-40BB-94F2-E91A0852CA0F}"/>
              </a:ext>
            </a:extLst>
          </p:cNvPr>
          <p:cNvSpPr>
            <a:spLocks xmlns:a="http://schemas.openxmlformats.org/drawingml/2006/main" noGrp="1"/>
          </p:cNvSpPr>
          <p:nvPr/>
        </p:nvSpPr>
        <p:spPr>
          <a:xfrm xmlns:a="http://schemas.openxmlformats.org/drawingml/2006/main">
            <a:off x="647700" y="5391150"/>
            <a:ext cx="10668000" cy="5524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33" name="">
            <a:extLst xmlns:a="http://schemas.openxmlformats.org/drawingml/2006/main">
              <a:ext uri="{FF2B5EF4-FFF2-40B4-BE49-F238E27FC236}">
                <a16:creationId xmlns:a16="http://schemas.microsoft.com/office/drawing/2014/main" id="{DBD16E9C-07AD-46DB-B3CF-09C7649FFCCE}"/>
              </a:ext>
            </a:extLst>
          </p:cNvPr>
          <p:cNvSpPr>
            <a:spLocks xmlns:a="http://schemas.openxmlformats.org/drawingml/2006/main" noGrp="1"/>
          </p:cNvSpPr>
          <p:nvPr/>
        </p:nvSpPr>
        <p:spPr>
          <a:xfrm xmlns:a="http://schemas.openxmlformats.org/drawingml/2006/main">
            <a:off x="800100" y="5600700"/>
            <a:ext cx="85725" cy="85725"/>
          </a:xfrm>
          <a:prstGeom xmlns:a="http://schemas.openxmlformats.org/drawingml/2006/main" prst="rect">
            <a:avLst/>
          </a:prstGeom>
          <a:solidFill xmlns:a="http://schemas.openxmlformats.org/drawingml/2006/main">
            <a:srgbClr val="6366F1"/>
          </a:solidFill>
          <a:ln xmlns:a="http://schemas.openxmlformats.org/drawingml/2006/main" w="0">
            <a:solidFill>
              <a:srgbClr val="000000">
                <a:alpha val="0"/>
              </a:srgbClr>
            </a:solidFill>
            <a:prstDash val="solid"/>
          </a:ln>
        </p:spPr>
      </p:sp>
      <p:sp>
        <p:nvSpPr>
          <p:cNvPr id="34" name="">
            <a:extLst xmlns:a="http://schemas.openxmlformats.org/drawingml/2006/main">
              <a:ext uri="{FF2B5EF4-FFF2-40B4-BE49-F238E27FC236}">
                <a16:creationId xmlns:a16="http://schemas.microsoft.com/office/drawing/2014/main" id="{79082712-AC47-4460-9E78-AEF10CA51474}"/>
              </a:ext>
            </a:extLst>
          </p:cNvPr>
          <p:cNvSpPr>
            <a:spLocks xmlns:a="http://schemas.openxmlformats.org/drawingml/2006/main" noGrp="1"/>
          </p:cNvSpPr>
          <p:nvPr/>
        </p:nvSpPr>
        <p:spPr>
          <a:xfrm xmlns:a="http://schemas.openxmlformats.org/drawingml/2006/main">
            <a:off x="1009650" y="5572125"/>
            <a:ext cx="2152650" cy="1905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050" b="1">
                <a:solidFill>
                  <a:srgbClr val="0F172A"/>
                </a:solidFill>
                <a:latin typeface="Aptos"/>
                <a:ea typeface="Aptos"/>
                <a:cs typeface="Aptos"/>
              </a:defRPr>
            </a:pPr>
            <a:r>
              <a:rPr sz="1050" b="1">
                <a:solidFill>
                  <a:srgbClr val="0F172A"/>
                </a:solidFill>
                <a:latin typeface="Aptos"/>
                <a:ea typeface="Aptos"/>
                <a:cs typeface="Aptos"/>
              </a:rPr>
              <a:t>Reports and compliance</a:t>
            </a:r>
          </a:p>
        </p:txBody>
      </p:sp>
      <p:sp>
        <p:nvSpPr>
          <p:cNvPr id="35" name="">
            <a:extLst xmlns:a="http://schemas.openxmlformats.org/drawingml/2006/main">
              <a:ext uri="{FF2B5EF4-FFF2-40B4-BE49-F238E27FC236}">
                <a16:creationId xmlns:a16="http://schemas.microsoft.com/office/drawing/2014/main" id="{8C7051B0-C6DA-45C1-86CA-BF58618D11AA}"/>
              </a:ext>
            </a:extLst>
          </p:cNvPr>
          <p:cNvSpPr>
            <a:spLocks xmlns:a="http://schemas.openxmlformats.org/drawingml/2006/main" noGrp="1"/>
          </p:cNvSpPr>
          <p:nvPr/>
        </p:nvSpPr>
        <p:spPr>
          <a:xfrm xmlns:a="http://schemas.openxmlformats.org/drawingml/2006/main">
            <a:off x="3562350" y="5514975"/>
            <a:ext cx="4495800" cy="2667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0">
                <a:solidFill>
                  <a:srgbClr val="475569"/>
                </a:solidFill>
                <a:latin typeface="Aptos"/>
                <a:ea typeface="Aptos"/>
                <a:cs typeface="Aptos"/>
              </a:defRPr>
            </a:pPr>
            <a:r>
              <a:rPr sz="900" b="0">
                <a:solidFill>
                  <a:srgbClr val="475569"/>
                </a:solidFill>
                <a:latin typeface="Aptos"/>
                <a:ea typeface="Aptos"/>
                <a:cs typeface="Aptos"/>
              </a:rPr>
              <a:t>Export PDFs/CSVs, audit logs, security reports, support records, and billing evidence.</a:t>
            </a:r>
          </a:p>
        </p:txBody>
      </p:sp>
      <p:sp>
        <p:nvSpPr>
          <p:cNvPr id="36" name="">
            <a:extLst xmlns:a="http://schemas.openxmlformats.org/drawingml/2006/main">
              <a:ext uri="{FF2B5EF4-FFF2-40B4-BE49-F238E27FC236}">
                <a16:creationId xmlns:a16="http://schemas.microsoft.com/office/drawing/2014/main" id="{540E5D32-6302-49D4-9A42-6DA453E4923D}"/>
              </a:ext>
            </a:extLst>
          </p:cNvPr>
          <p:cNvSpPr>
            <a:spLocks xmlns:a="http://schemas.openxmlformats.org/drawingml/2006/main" noGrp="1"/>
          </p:cNvSpPr>
          <p:nvPr/>
        </p:nvSpPr>
        <p:spPr>
          <a:xfrm xmlns:a="http://schemas.openxmlformats.org/drawingml/2006/main">
            <a:off x="8705850" y="5572125"/>
            <a:ext cx="2133600" cy="1905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050" b="1">
                <a:solidFill>
                  <a:srgbClr val="4F46E5"/>
                </a:solidFill>
                <a:latin typeface="Aptos"/>
                <a:ea typeface="Aptos"/>
                <a:cs typeface="Aptos"/>
              </a:defRPr>
            </a:pPr>
            <a:r>
              <a:rPr sz="1050" b="1">
                <a:solidFill>
                  <a:srgbClr val="4F46E5"/>
                </a:solidFill>
                <a:latin typeface="Aptos"/>
                <a:ea typeface="Aptos"/>
                <a:cs typeface="Aptos"/>
              </a:rPr>
              <a:t>Finance-ready proof</a:t>
            </a:r>
          </a:p>
        </p:txBody>
      </p:sp>
    </p:spTree>
    <p:extLst>
      <p:ext uri="{BB962C8B-B14F-4D97-AF65-F5344CB8AC3E}">
        <p14:creationId xmlns:p14="http://schemas.microsoft.com/office/powerpoint/2010/main" val="92947381"/>
      </p:ext>
    </p:extLst>
  </p:cSld>
</p:sld>
</file>

<file path=ppt/slides/slide11.xml><?xml version="1.0" encoding="utf-8"?>
<p:sld xmlns:p="http://schemas.openxmlformats.org/presentationml/2006/main">
  <p:cSld>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6489A965-91AF-4673-8B03-8BA773735106}"/>
              </a:ext>
            </a:extLst>
          </p:cNvPr>
          <p:cNvSpPr>
            <a:spLocks xmlns:a="http://schemas.openxmlformats.org/drawingml/2006/main" noGrp="1"/>
          </p:cNvSpPr>
          <p:nvPr/>
        </p:nvSpPr>
        <p:spPr>
          <a:xfrm xmlns:a="http://schemas.openxmlformats.org/drawingml/2006/main">
            <a:off x="0" y="0"/>
            <a:ext cx="12192000" cy="6858000"/>
          </a:xfrm>
          <a:prstGeom xmlns:a="http://schemas.openxmlformats.org/drawingml/2006/main" prst="rect">
            <a:avLst/>
          </a:prstGeom>
          <a:solidFill xmlns:a="http://schemas.openxmlformats.org/drawingml/2006/main">
            <a:srgbClr val="F7F9FB"/>
          </a:solidFill>
          <a:ln xmlns:a="http://schemas.openxmlformats.org/drawingml/2006/main" w="0">
            <a:solidFill>
              <a:srgbClr val="000000">
                <a:alpha val="0"/>
              </a:srgbClr>
            </a:solidFill>
            <a:prstDash val="solid"/>
          </a:ln>
        </p:spPr>
      </p:sp>
      <p:sp>
        <p:nvSpPr>
          <p:cNvPr id="2" name="">
            <a:extLst xmlns:a="http://schemas.openxmlformats.org/drawingml/2006/main">
              <a:ext uri="{FF2B5EF4-FFF2-40B4-BE49-F238E27FC236}">
                <a16:creationId xmlns:a16="http://schemas.microsoft.com/office/drawing/2014/main" id="{59F447D9-EAF0-49A9-A971-22699331C3A3}"/>
              </a:ext>
            </a:extLst>
          </p:cNvPr>
          <p:cNvSpPr>
            <a:spLocks xmlns:a="http://schemas.openxmlformats.org/drawingml/2006/main" noGrp="1"/>
          </p:cNvSpPr>
          <p:nvPr/>
        </p:nvSpPr>
        <p:spPr>
          <a:xfrm xmlns:a="http://schemas.openxmlformats.org/drawingml/2006/main">
            <a:off x="514350" y="6438900"/>
            <a:ext cx="4381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0">
                <a:solidFill>
                  <a:srgbClr val="64748B"/>
                </a:solidFill>
                <a:latin typeface="Aptos"/>
                <a:ea typeface="Aptos"/>
                <a:cs typeface="Aptos"/>
              </a:defRPr>
            </a:pPr>
            <a:r>
              <a:rPr sz="750" b="0">
                <a:solidFill>
                  <a:srgbClr val="64748B"/>
                </a:solidFill>
                <a:latin typeface="Aptos"/>
                <a:ea typeface="Aptos"/>
                <a:cs typeface="Aptos"/>
              </a:rPr>
              <a:t>The Liquid Audit | Hotel value walkthrough</a:t>
            </a:r>
          </a:p>
        </p:txBody>
      </p:sp>
      <p:sp>
        <p:nvSpPr>
          <p:cNvPr id="3" name="">
            <a:extLst xmlns:a="http://schemas.openxmlformats.org/drawingml/2006/main">
              <a:ext uri="{FF2B5EF4-FFF2-40B4-BE49-F238E27FC236}">
                <a16:creationId xmlns:a16="http://schemas.microsoft.com/office/drawing/2014/main" id="{77F4A9F1-094F-4342-8CFA-5CEF7CF5A2A0}"/>
              </a:ext>
            </a:extLst>
          </p:cNvPr>
          <p:cNvSpPr>
            <a:spLocks xmlns:a="http://schemas.openxmlformats.org/drawingml/2006/main" noGrp="1"/>
          </p:cNvSpPr>
          <p:nvPr/>
        </p:nvSpPr>
        <p:spPr>
          <a:xfrm xmlns:a="http://schemas.openxmlformats.org/drawingml/2006/main">
            <a:off x="11049000" y="6438900"/>
            <a:ext cx="6477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r">
              <a:defRPr sz="750" b="0">
                <a:solidFill>
                  <a:srgbClr val="64748B"/>
                </a:solidFill>
                <a:latin typeface="Aptos"/>
                <a:ea typeface="Aptos"/>
                <a:cs typeface="Aptos"/>
              </a:defRPr>
            </a:pPr>
            <a:r>
              <a:rPr sz="750" b="0">
                <a:solidFill>
                  <a:srgbClr val="64748B"/>
                </a:solidFill>
                <a:latin typeface="Aptos"/>
                <a:ea typeface="Aptos"/>
                <a:cs typeface="Aptos"/>
              </a:rPr>
              <a:t>11</a:t>
            </a:r>
          </a:p>
        </p:txBody>
      </p:sp>
      <p:sp>
        <p:nvSpPr>
          <p:cNvPr id="4" name="kicker-11-marker">
            <a:extLst xmlns:a="http://schemas.openxmlformats.org/drawingml/2006/main">
              <a:ext uri="{FF2B5EF4-FFF2-40B4-BE49-F238E27FC236}">
                <a16:creationId xmlns:a16="http://schemas.microsoft.com/office/drawing/2014/main" id="{7777DC7B-DB62-4D1B-BEF2-EF00D589C3A9}"/>
              </a:ext>
            </a:extLst>
          </p:cNvPr>
          <p:cNvSpPr>
            <a:spLocks xmlns:a="http://schemas.openxmlformats.org/drawingml/2006/main" noGrp="1"/>
          </p:cNvSpPr>
          <p:nvPr/>
        </p:nvSpPr>
        <p:spPr>
          <a:xfrm xmlns:a="http://schemas.openxmlformats.org/drawingml/2006/main">
            <a:off x="514350" y="485775"/>
            <a:ext cx="76200" cy="76200"/>
          </a:xfrm>
          <a:prstGeom xmlns:a="http://schemas.openxmlformats.org/drawingml/2006/main" prst="rect">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5" name="kicker-11-label">
            <a:extLst xmlns:a="http://schemas.openxmlformats.org/drawingml/2006/main">
              <a:ext uri="{FF2B5EF4-FFF2-40B4-BE49-F238E27FC236}">
                <a16:creationId xmlns:a16="http://schemas.microsoft.com/office/drawing/2014/main" id="{28839F7A-11C9-4CDB-84B5-2C401E1872F7}"/>
              </a:ext>
            </a:extLst>
          </p:cNvPr>
          <p:cNvSpPr>
            <a:spLocks xmlns:a="http://schemas.openxmlformats.org/drawingml/2006/main" noGrp="1"/>
          </p:cNvSpPr>
          <p:nvPr/>
        </p:nvSpPr>
        <p:spPr>
          <a:xfrm xmlns:a="http://schemas.openxmlformats.org/drawingml/2006/main">
            <a:off x="685800" y="419100"/>
            <a:ext cx="495300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825" b="1">
                <a:solidFill>
                  <a:srgbClr val="4F46E5"/>
                </a:solidFill>
                <a:latin typeface="Aptos"/>
                <a:ea typeface="Aptos"/>
                <a:cs typeface="Aptos"/>
              </a:defRPr>
            </a:pPr>
            <a:r>
              <a:rPr sz="825" b="1">
                <a:solidFill>
                  <a:srgbClr val="4F46E5"/>
                </a:solidFill>
                <a:latin typeface="Aptos"/>
                <a:ea typeface="Aptos"/>
                <a:cs typeface="Aptos"/>
              </a:rPr>
              <a:t>ROLLOUT VIEW</a:t>
            </a:r>
          </a:p>
        </p:txBody>
      </p:sp>
      <p:sp>
        <p:nvSpPr>
          <p:cNvPr id="6" name="">
            <a:extLst xmlns:a="http://schemas.openxmlformats.org/drawingml/2006/main">
              <a:ext uri="{FF2B5EF4-FFF2-40B4-BE49-F238E27FC236}">
                <a16:creationId xmlns:a16="http://schemas.microsoft.com/office/drawing/2014/main" id="{B412CB79-95E1-45EB-96D2-20E69BD83B2E}"/>
              </a:ext>
            </a:extLst>
          </p:cNvPr>
          <p:cNvSpPr>
            <a:spLocks xmlns:a="http://schemas.openxmlformats.org/drawingml/2006/main" noGrp="1"/>
          </p:cNvSpPr>
          <p:nvPr/>
        </p:nvSpPr>
        <p:spPr>
          <a:xfrm xmlns:a="http://schemas.openxmlformats.org/drawingml/2006/main">
            <a:off x="514350" y="781050"/>
            <a:ext cx="6858000" cy="8572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3000" b="1">
                <a:solidFill>
                  <a:srgbClr val="0F172A"/>
                </a:solidFill>
                <a:latin typeface="Aptos Display"/>
                <a:ea typeface="Aptos Display"/>
                <a:cs typeface="Aptos Display"/>
              </a:defRPr>
            </a:pPr>
            <a:r>
              <a:rPr sz="3000" b="1">
                <a:solidFill>
                  <a:srgbClr val="0F172A"/>
                </a:solidFill>
                <a:latin typeface="Aptos Display"/>
                <a:ea typeface="Aptos Display"/>
                <a:cs typeface="Aptos Display"/>
              </a:rPr>
              <a:t>Start simple, then expand without losing control.</a:t>
            </a:r>
          </a:p>
        </p:txBody>
      </p:sp>
      <p:sp>
        <p:nvSpPr>
          <p:cNvPr id="7" name="">
            <a:extLst xmlns:a="http://schemas.openxmlformats.org/drawingml/2006/main">
              <a:ext uri="{FF2B5EF4-FFF2-40B4-BE49-F238E27FC236}">
                <a16:creationId xmlns:a16="http://schemas.microsoft.com/office/drawing/2014/main" id="{DFBCBA9A-EF0E-4F2E-ABB9-280F23D50DCE}"/>
              </a:ext>
            </a:extLst>
          </p:cNvPr>
          <p:cNvSpPr>
            <a:spLocks xmlns:a="http://schemas.openxmlformats.org/drawingml/2006/main" noGrp="1"/>
          </p:cNvSpPr>
          <p:nvPr/>
        </p:nvSpPr>
        <p:spPr>
          <a:xfrm xmlns:a="http://schemas.openxmlformats.org/drawingml/2006/main">
            <a:off x="533400" y="1733550"/>
            <a:ext cx="7239000" cy="6096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0">
                <a:solidFill>
                  <a:srgbClr val="475569"/>
                </a:solidFill>
                <a:latin typeface="Aptos"/>
                <a:ea typeface="Aptos"/>
                <a:cs typeface="Aptos"/>
              </a:defRPr>
            </a:pPr>
            <a:r>
              <a:rPr sz="1350" b="0">
                <a:solidFill>
                  <a:srgbClr val="475569"/>
                </a:solidFill>
                <a:latin typeface="Aptos"/>
                <a:ea typeface="Aptos"/>
                <a:cs typeface="Aptos"/>
              </a:rPr>
              <a:t>A hotel does not need to understand every feature on day one. The safest rollout is to start with one property and one workflow, then widen usage as teams trust the operating evidence.</a:t>
            </a:r>
          </a:p>
        </p:txBody>
      </p:sp>
      <p:sp>
        <p:nvSpPr>
          <p:cNvPr id="8" name="">
            <a:extLst xmlns:a="http://schemas.openxmlformats.org/drawingml/2006/main">
              <a:ext uri="{FF2B5EF4-FFF2-40B4-BE49-F238E27FC236}">
                <a16:creationId xmlns:a16="http://schemas.microsoft.com/office/drawing/2014/main" id="{F43E8F22-0223-4639-AA55-3F7728ED14AD}"/>
              </a:ext>
            </a:extLst>
          </p:cNvPr>
          <p:cNvSpPr>
            <a:spLocks xmlns:a="http://schemas.openxmlformats.org/drawingml/2006/main" noGrp="1"/>
          </p:cNvSpPr>
          <p:nvPr/>
        </p:nvSpPr>
        <p:spPr>
          <a:xfrm xmlns:a="http://schemas.openxmlformats.org/drawingml/2006/main">
            <a:off x="685800" y="2895600"/>
            <a:ext cx="2400300" cy="12382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9" name="">
            <a:extLst xmlns:a="http://schemas.openxmlformats.org/drawingml/2006/main">
              <a:ext uri="{FF2B5EF4-FFF2-40B4-BE49-F238E27FC236}">
                <a16:creationId xmlns:a16="http://schemas.microsoft.com/office/drawing/2014/main" id="{098E0E45-0966-4ACE-AC85-3663DCC5BD13}"/>
              </a:ext>
            </a:extLst>
          </p:cNvPr>
          <p:cNvSpPr>
            <a:spLocks xmlns:a="http://schemas.openxmlformats.org/drawingml/2006/main" noGrp="1"/>
          </p:cNvSpPr>
          <p:nvPr/>
        </p:nvSpPr>
        <p:spPr>
          <a:xfrm xmlns:a="http://schemas.openxmlformats.org/drawingml/2006/main">
            <a:off x="857250" y="3086100"/>
            <a:ext cx="95250" cy="95250"/>
          </a:xfrm>
          <a:prstGeom xmlns:a="http://schemas.openxmlformats.org/drawingml/2006/main" prst="rect">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10" name="">
            <a:extLst xmlns:a="http://schemas.openxmlformats.org/drawingml/2006/main">
              <a:ext uri="{FF2B5EF4-FFF2-40B4-BE49-F238E27FC236}">
                <a16:creationId xmlns:a16="http://schemas.microsoft.com/office/drawing/2014/main" id="{368EF4D8-75D8-4764-94C2-D75B182B4F88}"/>
              </a:ext>
            </a:extLst>
          </p:cNvPr>
          <p:cNvSpPr>
            <a:spLocks xmlns:a="http://schemas.openxmlformats.org/drawingml/2006/main" noGrp="1"/>
          </p:cNvSpPr>
          <p:nvPr/>
        </p:nvSpPr>
        <p:spPr>
          <a:xfrm xmlns:a="http://schemas.openxmlformats.org/drawingml/2006/main">
            <a:off x="1047750" y="3028950"/>
            <a:ext cx="18669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1">
                <a:solidFill>
                  <a:srgbClr val="0F172A"/>
                </a:solidFill>
                <a:latin typeface="Aptos"/>
                <a:ea typeface="Aptos"/>
                <a:cs typeface="Aptos"/>
              </a:defRPr>
            </a:pPr>
            <a:r>
              <a:rPr sz="1275" b="1">
                <a:solidFill>
                  <a:srgbClr val="0F172A"/>
                </a:solidFill>
                <a:latin typeface="Aptos"/>
                <a:ea typeface="Aptos"/>
                <a:cs typeface="Aptos"/>
              </a:rPr>
              <a:t>1. Owner/admin</a:t>
            </a:r>
          </a:p>
        </p:txBody>
      </p:sp>
      <p:sp>
        <p:nvSpPr>
          <p:cNvPr id="11" name="">
            <a:extLst xmlns:a="http://schemas.openxmlformats.org/drawingml/2006/main">
              <a:ext uri="{FF2B5EF4-FFF2-40B4-BE49-F238E27FC236}">
                <a16:creationId xmlns:a16="http://schemas.microsoft.com/office/drawing/2014/main" id="{FAE34145-B3EB-4520-89A7-8128E67CD721}"/>
              </a:ext>
            </a:extLst>
          </p:cNvPr>
          <p:cNvSpPr>
            <a:spLocks xmlns:a="http://schemas.openxmlformats.org/drawingml/2006/main" noGrp="1"/>
          </p:cNvSpPr>
          <p:nvPr/>
        </p:nvSpPr>
        <p:spPr>
          <a:xfrm xmlns:a="http://schemas.openxmlformats.org/drawingml/2006/main">
            <a:off x="1047750" y="3352800"/>
            <a:ext cx="1866900" cy="6477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475569"/>
                </a:solidFill>
                <a:latin typeface="Aptos"/>
                <a:ea typeface="Aptos"/>
                <a:cs typeface="Aptos"/>
              </a:defRPr>
            </a:pPr>
            <a:r>
              <a:rPr sz="975" b="0">
                <a:solidFill>
                  <a:srgbClr val="475569"/>
                </a:solidFill>
                <a:latin typeface="Aptos"/>
                <a:ea typeface="Aptos"/>
                <a:cs typeface="Aptos"/>
              </a:rPr>
              <a:t>Create the property, configure branding, approve staff, and set billing or invoice path.</a:t>
            </a:r>
          </a:p>
        </p:txBody>
      </p:sp>
      <p:sp>
        <p:nvSpPr>
          <p:cNvPr id="12" name="">
            <a:extLst xmlns:a="http://schemas.openxmlformats.org/drawingml/2006/main">
              <a:ext uri="{FF2B5EF4-FFF2-40B4-BE49-F238E27FC236}">
                <a16:creationId xmlns:a16="http://schemas.microsoft.com/office/drawing/2014/main" id="{1D839F8E-AE51-4182-A546-C5A8DD6B84E3}"/>
              </a:ext>
            </a:extLst>
          </p:cNvPr>
          <p:cNvSpPr>
            <a:spLocks xmlns:a="http://schemas.openxmlformats.org/drawingml/2006/main" noGrp="1"/>
          </p:cNvSpPr>
          <p:nvPr/>
        </p:nvSpPr>
        <p:spPr>
          <a:xfrm xmlns:a="http://schemas.openxmlformats.org/drawingml/2006/main">
            <a:off x="3371850" y="2895600"/>
            <a:ext cx="2400300" cy="12382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13" name="">
            <a:extLst xmlns:a="http://schemas.openxmlformats.org/drawingml/2006/main">
              <a:ext uri="{FF2B5EF4-FFF2-40B4-BE49-F238E27FC236}">
                <a16:creationId xmlns:a16="http://schemas.microsoft.com/office/drawing/2014/main" id="{B98CCB3D-04E7-42F7-8803-A0D64ED8736A}"/>
              </a:ext>
            </a:extLst>
          </p:cNvPr>
          <p:cNvSpPr>
            <a:spLocks xmlns:a="http://schemas.openxmlformats.org/drawingml/2006/main" noGrp="1"/>
          </p:cNvSpPr>
          <p:nvPr/>
        </p:nvSpPr>
        <p:spPr>
          <a:xfrm xmlns:a="http://schemas.openxmlformats.org/drawingml/2006/main">
            <a:off x="3543300" y="3086100"/>
            <a:ext cx="95250" cy="95250"/>
          </a:xfrm>
          <a:prstGeom xmlns:a="http://schemas.openxmlformats.org/drawingml/2006/main" prst="rect">
            <a:avLst/>
          </a:prstGeom>
          <a:solidFill xmlns:a="http://schemas.openxmlformats.org/drawingml/2006/main">
            <a:srgbClr val="14B8A6"/>
          </a:solidFill>
          <a:ln xmlns:a="http://schemas.openxmlformats.org/drawingml/2006/main" w="0">
            <a:solidFill>
              <a:srgbClr val="000000">
                <a:alpha val="0"/>
              </a:srgbClr>
            </a:solidFill>
            <a:prstDash val="solid"/>
          </a:ln>
        </p:spPr>
      </p:sp>
      <p:sp>
        <p:nvSpPr>
          <p:cNvPr id="14" name="">
            <a:extLst xmlns:a="http://schemas.openxmlformats.org/drawingml/2006/main">
              <a:ext uri="{FF2B5EF4-FFF2-40B4-BE49-F238E27FC236}">
                <a16:creationId xmlns:a16="http://schemas.microsoft.com/office/drawing/2014/main" id="{4982C705-E34B-48F4-9531-158692A9615D}"/>
              </a:ext>
            </a:extLst>
          </p:cNvPr>
          <p:cNvSpPr>
            <a:spLocks xmlns:a="http://schemas.openxmlformats.org/drawingml/2006/main" noGrp="1"/>
          </p:cNvSpPr>
          <p:nvPr/>
        </p:nvSpPr>
        <p:spPr>
          <a:xfrm xmlns:a="http://schemas.openxmlformats.org/drawingml/2006/main">
            <a:off x="3733800" y="3028950"/>
            <a:ext cx="18669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1">
                <a:solidFill>
                  <a:srgbClr val="0F172A"/>
                </a:solidFill>
                <a:latin typeface="Aptos"/>
                <a:ea typeface="Aptos"/>
                <a:cs typeface="Aptos"/>
              </a:defRPr>
            </a:pPr>
            <a:r>
              <a:rPr sz="1275" b="1">
                <a:solidFill>
                  <a:srgbClr val="0F172A"/>
                </a:solidFill>
                <a:latin typeface="Aptos"/>
                <a:ea typeface="Aptos"/>
                <a:cs typeface="Aptos"/>
              </a:rPr>
              <a:t>2. Event manager</a:t>
            </a:r>
          </a:p>
        </p:txBody>
      </p:sp>
      <p:sp>
        <p:nvSpPr>
          <p:cNvPr id="15" name="">
            <a:extLst xmlns:a="http://schemas.openxmlformats.org/drawingml/2006/main">
              <a:ext uri="{FF2B5EF4-FFF2-40B4-BE49-F238E27FC236}">
                <a16:creationId xmlns:a16="http://schemas.microsoft.com/office/drawing/2014/main" id="{F4FD1D30-7901-47B4-B78C-49A6D4BEB29C}"/>
              </a:ext>
            </a:extLst>
          </p:cNvPr>
          <p:cNvSpPr>
            <a:spLocks xmlns:a="http://schemas.openxmlformats.org/drawingml/2006/main" noGrp="1"/>
          </p:cNvSpPr>
          <p:nvPr/>
        </p:nvSpPr>
        <p:spPr>
          <a:xfrm xmlns:a="http://schemas.openxmlformats.org/drawingml/2006/main">
            <a:off x="3733800" y="3352800"/>
            <a:ext cx="1866900" cy="6477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475569"/>
                </a:solidFill>
                <a:latin typeface="Aptos"/>
                <a:ea typeface="Aptos"/>
                <a:cs typeface="Aptos"/>
              </a:defRPr>
            </a:pPr>
            <a:r>
              <a:rPr sz="975" b="0">
                <a:solidFill>
                  <a:srgbClr val="475569"/>
                </a:solidFill>
                <a:latin typeface="Aptos"/>
                <a:ea typeface="Aptos"/>
                <a:cs typeface="Aptos"/>
              </a:rPr>
              <a:t>Build event templates, menus, stations, par levels, and BEO-style service packets.</a:t>
            </a:r>
          </a:p>
        </p:txBody>
      </p:sp>
      <p:sp>
        <p:nvSpPr>
          <p:cNvPr id="16" name="">
            <a:extLst xmlns:a="http://schemas.openxmlformats.org/drawingml/2006/main">
              <a:ext uri="{FF2B5EF4-FFF2-40B4-BE49-F238E27FC236}">
                <a16:creationId xmlns:a16="http://schemas.microsoft.com/office/drawing/2014/main" id="{2CDB9088-8A56-444C-B2D6-D92E8D8C7822}"/>
              </a:ext>
            </a:extLst>
          </p:cNvPr>
          <p:cNvSpPr>
            <a:spLocks xmlns:a="http://schemas.openxmlformats.org/drawingml/2006/main" noGrp="1"/>
          </p:cNvSpPr>
          <p:nvPr/>
        </p:nvSpPr>
        <p:spPr>
          <a:xfrm xmlns:a="http://schemas.openxmlformats.org/drawingml/2006/main">
            <a:off x="6057900" y="2895600"/>
            <a:ext cx="2400300" cy="12382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17" name="">
            <a:extLst xmlns:a="http://schemas.openxmlformats.org/drawingml/2006/main">
              <a:ext uri="{FF2B5EF4-FFF2-40B4-BE49-F238E27FC236}">
                <a16:creationId xmlns:a16="http://schemas.microsoft.com/office/drawing/2014/main" id="{96BEFC9C-594D-405E-AFC9-2C45A7CA3948}"/>
              </a:ext>
            </a:extLst>
          </p:cNvPr>
          <p:cNvSpPr>
            <a:spLocks xmlns:a="http://schemas.openxmlformats.org/drawingml/2006/main" noGrp="1"/>
          </p:cNvSpPr>
          <p:nvPr/>
        </p:nvSpPr>
        <p:spPr>
          <a:xfrm xmlns:a="http://schemas.openxmlformats.org/drawingml/2006/main">
            <a:off x="6229350" y="3086100"/>
            <a:ext cx="95250" cy="95250"/>
          </a:xfrm>
          <a:prstGeom xmlns:a="http://schemas.openxmlformats.org/drawingml/2006/main" prst="rect">
            <a:avLst/>
          </a:prstGeom>
          <a:solidFill xmlns:a="http://schemas.openxmlformats.org/drawingml/2006/main">
            <a:srgbClr val="F59E0B"/>
          </a:solidFill>
          <a:ln xmlns:a="http://schemas.openxmlformats.org/drawingml/2006/main" w="0">
            <a:solidFill>
              <a:srgbClr val="000000">
                <a:alpha val="0"/>
              </a:srgbClr>
            </a:solidFill>
            <a:prstDash val="solid"/>
          </a:ln>
        </p:spPr>
      </p:sp>
      <p:sp>
        <p:nvSpPr>
          <p:cNvPr id="18" name="">
            <a:extLst xmlns:a="http://schemas.openxmlformats.org/drawingml/2006/main">
              <a:ext uri="{FF2B5EF4-FFF2-40B4-BE49-F238E27FC236}">
                <a16:creationId xmlns:a16="http://schemas.microsoft.com/office/drawing/2014/main" id="{0743C02E-B13C-4FDE-8899-F16F7B549E96}"/>
              </a:ext>
            </a:extLst>
          </p:cNvPr>
          <p:cNvSpPr>
            <a:spLocks xmlns:a="http://schemas.openxmlformats.org/drawingml/2006/main" noGrp="1"/>
          </p:cNvSpPr>
          <p:nvPr/>
        </p:nvSpPr>
        <p:spPr>
          <a:xfrm xmlns:a="http://schemas.openxmlformats.org/drawingml/2006/main">
            <a:off x="6419850" y="3028950"/>
            <a:ext cx="18669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1">
                <a:solidFill>
                  <a:srgbClr val="0F172A"/>
                </a:solidFill>
                <a:latin typeface="Aptos"/>
                <a:ea typeface="Aptos"/>
                <a:cs typeface="Aptos"/>
              </a:defRPr>
            </a:pPr>
            <a:r>
              <a:rPr sz="1275" b="1">
                <a:solidFill>
                  <a:srgbClr val="0F172A"/>
                </a:solidFill>
                <a:latin typeface="Aptos"/>
                <a:ea typeface="Aptos"/>
                <a:cs typeface="Aptos"/>
              </a:rPr>
              <a:t>3. Service team</a:t>
            </a:r>
          </a:p>
        </p:txBody>
      </p:sp>
      <p:sp>
        <p:nvSpPr>
          <p:cNvPr id="19" name="">
            <a:extLst xmlns:a="http://schemas.openxmlformats.org/drawingml/2006/main">
              <a:ext uri="{FF2B5EF4-FFF2-40B4-BE49-F238E27FC236}">
                <a16:creationId xmlns:a16="http://schemas.microsoft.com/office/drawing/2014/main" id="{52B844BB-40B2-486B-84D3-992C7CAA6D50}"/>
              </a:ext>
            </a:extLst>
          </p:cNvPr>
          <p:cNvSpPr>
            <a:spLocks xmlns:a="http://schemas.openxmlformats.org/drawingml/2006/main" noGrp="1"/>
          </p:cNvSpPr>
          <p:nvPr/>
        </p:nvSpPr>
        <p:spPr>
          <a:xfrm xmlns:a="http://schemas.openxmlformats.org/drawingml/2006/main">
            <a:off x="6419850" y="3352800"/>
            <a:ext cx="1866900" cy="6477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475569"/>
                </a:solidFill>
                <a:latin typeface="Aptos"/>
                <a:ea typeface="Aptos"/>
                <a:cs typeface="Aptos"/>
              </a:defRPr>
            </a:pPr>
            <a:r>
              <a:rPr sz="975" b="0">
                <a:solidFill>
                  <a:srgbClr val="475569"/>
                </a:solidFill>
                <a:latin typeface="Aptos"/>
                <a:ea typeface="Aptos"/>
                <a:cs typeface="Aptos"/>
              </a:rPr>
              <a:t>Run stations, QR orders, stock allocation, transfers, live usage, and event close checklist.</a:t>
            </a:r>
          </a:p>
        </p:txBody>
      </p:sp>
      <p:sp>
        <p:nvSpPr>
          <p:cNvPr id="20" name="">
            <a:extLst xmlns:a="http://schemas.openxmlformats.org/drawingml/2006/main">
              <a:ext uri="{FF2B5EF4-FFF2-40B4-BE49-F238E27FC236}">
                <a16:creationId xmlns:a16="http://schemas.microsoft.com/office/drawing/2014/main" id="{9F818427-A09F-46F7-86D4-F8BC97D73C2E}"/>
              </a:ext>
            </a:extLst>
          </p:cNvPr>
          <p:cNvSpPr>
            <a:spLocks xmlns:a="http://schemas.openxmlformats.org/drawingml/2006/main" noGrp="1"/>
          </p:cNvSpPr>
          <p:nvPr/>
        </p:nvSpPr>
        <p:spPr>
          <a:xfrm xmlns:a="http://schemas.openxmlformats.org/drawingml/2006/main">
            <a:off x="8743950" y="2895600"/>
            <a:ext cx="2400300" cy="12382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21" name="">
            <a:extLst xmlns:a="http://schemas.openxmlformats.org/drawingml/2006/main">
              <a:ext uri="{FF2B5EF4-FFF2-40B4-BE49-F238E27FC236}">
                <a16:creationId xmlns:a16="http://schemas.microsoft.com/office/drawing/2014/main" id="{0218B3C0-6E89-4DC3-9B68-E213766175FB}"/>
              </a:ext>
            </a:extLst>
          </p:cNvPr>
          <p:cNvSpPr>
            <a:spLocks xmlns:a="http://schemas.openxmlformats.org/drawingml/2006/main" noGrp="1"/>
          </p:cNvSpPr>
          <p:nvPr/>
        </p:nvSpPr>
        <p:spPr>
          <a:xfrm xmlns:a="http://schemas.openxmlformats.org/drawingml/2006/main">
            <a:off x="8915400" y="3086100"/>
            <a:ext cx="95250" cy="95250"/>
          </a:xfrm>
          <a:prstGeom xmlns:a="http://schemas.openxmlformats.org/drawingml/2006/main" prst="rect">
            <a:avLst/>
          </a:prstGeom>
          <a:solidFill xmlns:a="http://schemas.openxmlformats.org/drawingml/2006/main">
            <a:srgbClr val="22C55E"/>
          </a:solidFill>
          <a:ln xmlns:a="http://schemas.openxmlformats.org/drawingml/2006/main" w="0">
            <a:solidFill>
              <a:srgbClr val="000000">
                <a:alpha val="0"/>
              </a:srgbClr>
            </a:solidFill>
            <a:prstDash val="solid"/>
          </a:ln>
        </p:spPr>
      </p:sp>
      <p:sp>
        <p:nvSpPr>
          <p:cNvPr id="22" name="">
            <a:extLst xmlns:a="http://schemas.openxmlformats.org/drawingml/2006/main">
              <a:ext uri="{FF2B5EF4-FFF2-40B4-BE49-F238E27FC236}">
                <a16:creationId xmlns:a16="http://schemas.microsoft.com/office/drawing/2014/main" id="{F47FCC92-3852-4E3F-882A-345A205DF327}"/>
              </a:ext>
            </a:extLst>
          </p:cNvPr>
          <p:cNvSpPr>
            <a:spLocks xmlns:a="http://schemas.openxmlformats.org/drawingml/2006/main" noGrp="1"/>
          </p:cNvSpPr>
          <p:nvPr/>
        </p:nvSpPr>
        <p:spPr>
          <a:xfrm xmlns:a="http://schemas.openxmlformats.org/drawingml/2006/main">
            <a:off x="9105900" y="3028950"/>
            <a:ext cx="18669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1">
                <a:solidFill>
                  <a:srgbClr val="0F172A"/>
                </a:solidFill>
                <a:latin typeface="Aptos"/>
                <a:ea typeface="Aptos"/>
                <a:cs typeface="Aptos"/>
              </a:defRPr>
            </a:pPr>
            <a:r>
              <a:rPr sz="1275" b="1">
                <a:solidFill>
                  <a:srgbClr val="0F172A"/>
                </a:solidFill>
                <a:latin typeface="Aptos"/>
                <a:ea typeface="Aptos"/>
                <a:cs typeface="Aptos"/>
              </a:rPr>
              <a:t>4. Finance</a:t>
            </a:r>
          </a:p>
        </p:txBody>
      </p:sp>
      <p:sp>
        <p:nvSpPr>
          <p:cNvPr id="23" name="">
            <a:extLst xmlns:a="http://schemas.openxmlformats.org/drawingml/2006/main">
              <a:ext uri="{FF2B5EF4-FFF2-40B4-BE49-F238E27FC236}">
                <a16:creationId xmlns:a16="http://schemas.microsoft.com/office/drawing/2014/main" id="{52665C00-2F73-4AE6-8188-6126AC508471}"/>
              </a:ext>
            </a:extLst>
          </p:cNvPr>
          <p:cNvSpPr>
            <a:spLocks xmlns:a="http://schemas.openxmlformats.org/drawingml/2006/main" noGrp="1"/>
          </p:cNvSpPr>
          <p:nvPr/>
        </p:nvSpPr>
        <p:spPr>
          <a:xfrm xmlns:a="http://schemas.openxmlformats.org/drawingml/2006/main">
            <a:off x="9105900" y="3352800"/>
            <a:ext cx="1866900" cy="6477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475569"/>
                </a:solidFill>
                <a:latin typeface="Aptos"/>
                <a:ea typeface="Aptos"/>
                <a:cs typeface="Aptos"/>
              </a:defRPr>
            </a:pPr>
            <a:r>
              <a:rPr sz="975" b="0">
                <a:solidFill>
                  <a:srgbClr val="475569"/>
                </a:solidFill>
                <a:latin typeface="Aptos"/>
                <a:ea typeface="Aptos"/>
                <a:cs typeface="Aptos"/>
              </a:rPr>
              <a:t>Review summaries, exports, audit logs, purchasing, compliance, and billing evidence.</a:t>
            </a:r>
          </a:p>
        </p:txBody>
      </p:sp>
      <p:sp>
        <p:nvSpPr>
          <p:cNvPr id="24" name="">
            <a:extLst xmlns:a="http://schemas.openxmlformats.org/drawingml/2006/main">
              <a:ext uri="{FF2B5EF4-FFF2-40B4-BE49-F238E27FC236}">
                <a16:creationId xmlns:a16="http://schemas.microsoft.com/office/drawing/2014/main" id="{57C55DBF-FA50-40DC-B6D0-C503A5F802CB}"/>
              </a:ext>
            </a:extLst>
          </p:cNvPr>
          <p:cNvSpPr>
            <a:spLocks xmlns:a="http://schemas.openxmlformats.org/drawingml/2006/main" noGrp="1"/>
          </p:cNvSpPr>
          <p:nvPr/>
        </p:nvSpPr>
        <p:spPr>
          <a:xfrm xmlns:a="http://schemas.openxmlformats.org/drawingml/2006/main">
            <a:off x="990600" y="4857750"/>
            <a:ext cx="9906000" cy="514350"/>
          </a:xfrm>
          <a:prstGeom xmlns:a="http://schemas.openxmlformats.org/drawingml/2006/main" prst="rect">
            <a:avLst/>
          </a:prstGeom>
          <a:solidFill xmlns:a="http://schemas.openxmlformats.org/drawingml/2006/main">
            <a:srgbClr val="EEF2FF"/>
          </a:solidFill>
          <a:ln xmlns:a="http://schemas.openxmlformats.org/drawingml/2006/main" w="9525">
            <a:solidFill>
              <a:srgbClr val="C7D2FE"/>
            </a:solidFill>
            <a:prstDash val="solid"/>
          </a:ln>
        </p:spPr>
      </p:sp>
      <p:sp>
        <p:nvSpPr>
          <p:cNvPr id="25" name="">
            <a:extLst xmlns:a="http://schemas.openxmlformats.org/drawingml/2006/main">
              <a:ext uri="{FF2B5EF4-FFF2-40B4-BE49-F238E27FC236}">
                <a16:creationId xmlns:a16="http://schemas.microsoft.com/office/drawing/2014/main" id="{329A6321-684F-41C8-B90E-FD352C466D53}"/>
              </a:ext>
            </a:extLst>
          </p:cNvPr>
          <p:cNvSpPr>
            <a:spLocks xmlns:a="http://schemas.openxmlformats.org/drawingml/2006/main" noGrp="1"/>
          </p:cNvSpPr>
          <p:nvPr/>
        </p:nvSpPr>
        <p:spPr>
          <a:xfrm xmlns:a="http://schemas.openxmlformats.org/drawingml/2006/main">
            <a:off x="1314450" y="5010150"/>
            <a:ext cx="914400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ctr">
              <a:defRPr sz="1500" b="1">
                <a:solidFill>
                  <a:srgbClr val="0F172A"/>
                </a:solidFill>
                <a:latin typeface="Aptos"/>
                <a:ea typeface="Aptos"/>
                <a:cs typeface="Aptos"/>
              </a:defRPr>
            </a:pPr>
            <a:r>
              <a:rPr sz="1500" b="1">
                <a:solidFill>
                  <a:srgbClr val="0F172A"/>
                </a:solidFill>
                <a:latin typeface="Aptos"/>
                <a:ea typeface="Aptos"/>
                <a:cs typeface="Aptos"/>
              </a:rPr>
              <a:t>The value is not one feature. It is the connected chain from setup to service to finance proof.</a:t>
            </a:r>
          </a:p>
        </p:txBody>
      </p:sp>
    </p:spTree>
    <p:extLst>
      <p:ext uri="{BB962C8B-B14F-4D97-AF65-F5344CB8AC3E}">
        <p14:creationId xmlns:p14="http://schemas.microsoft.com/office/powerpoint/2010/main" val="436647117"/>
      </p:ext>
    </p:extLst>
  </p:cSld>
</p:sld>
</file>

<file path=ppt/slides/slide2.xml><?xml version="1.0" encoding="utf-8"?>
<p:sld xmlns:p="http://schemas.openxmlformats.org/presentationml/2006/main">
  <p:cSld>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1AD3EFB3-4972-42A0-9E69-6B606662EB00}"/>
              </a:ext>
            </a:extLst>
          </p:cNvPr>
          <p:cNvSpPr>
            <a:spLocks xmlns:a="http://schemas.openxmlformats.org/drawingml/2006/main" noGrp="1"/>
          </p:cNvSpPr>
          <p:nvPr/>
        </p:nvSpPr>
        <p:spPr>
          <a:xfrm xmlns:a="http://schemas.openxmlformats.org/drawingml/2006/main">
            <a:off x="0" y="0"/>
            <a:ext cx="12192000" cy="6858000"/>
          </a:xfrm>
          <a:prstGeom xmlns:a="http://schemas.openxmlformats.org/drawingml/2006/main" prst="rect">
            <a:avLst/>
          </a:prstGeom>
          <a:solidFill xmlns:a="http://schemas.openxmlformats.org/drawingml/2006/main">
            <a:srgbClr val="0F172A"/>
          </a:solidFill>
          <a:ln xmlns:a="http://schemas.openxmlformats.org/drawingml/2006/main" w="0">
            <a:solidFill>
              <a:srgbClr val="000000">
                <a:alpha val="0"/>
              </a:srgbClr>
            </a:solidFill>
            <a:prstDash val="solid"/>
          </a:ln>
        </p:spPr>
      </p:sp>
      <p:sp>
        <p:nvSpPr>
          <p:cNvPr id="2" name="">
            <a:extLst xmlns:a="http://schemas.openxmlformats.org/drawingml/2006/main">
              <a:ext uri="{FF2B5EF4-FFF2-40B4-BE49-F238E27FC236}">
                <a16:creationId xmlns:a16="http://schemas.microsoft.com/office/drawing/2014/main" id="{5095DE37-D687-4BD7-96D0-A561AE7D75A5}"/>
              </a:ext>
            </a:extLst>
          </p:cNvPr>
          <p:cNvSpPr>
            <a:spLocks xmlns:a="http://schemas.openxmlformats.org/drawingml/2006/main" noGrp="1"/>
          </p:cNvSpPr>
          <p:nvPr/>
        </p:nvSpPr>
        <p:spPr>
          <a:xfrm xmlns:a="http://schemas.openxmlformats.org/drawingml/2006/main">
            <a:off x="514350" y="6438900"/>
            <a:ext cx="4381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0">
                <a:solidFill>
                  <a:srgbClr val="CBD5E1"/>
                </a:solidFill>
                <a:latin typeface="Aptos"/>
                <a:ea typeface="Aptos"/>
                <a:cs typeface="Aptos"/>
              </a:defRPr>
            </a:pPr>
            <a:r>
              <a:rPr sz="750" b="0">
                <a:solidFill>
                  <a:srgbClr val="CBD5E1"/>
                </a:solidFill>
                <a:latin typeface="Aptos"/>
                <a:ea typeface="Aptos"/>
                <a:cs typeface="Aptos"/>
              </a:rPr>
              <a:t>The Liquid Audit | Hotel value walkthrough</a:t>
            </a:r>
          </a:p>
        </p:txBody>
      </p:sp>
      <p:sp>
        <p:nvSpPr>
          <p:cNvPr id="3" name="">
            <a:extLst xmlns:a="http://schemas.openxmlformats.org/drawingml/2006/main">
              <a:ext uri="{FF2B5EF4-FFF2-40B4-BE49-F238E27FC236}">
                <a16:creationId xmlns:a16="http://schemas.microsoft.com/office/drawing/2014/main" id="{5012782A-5F76-427A-8538-B148048D174D}"/>
              </a:ext>
            </a:extLst>
          </p:cNvPr>
          <p:cNvSpPr>
            <a:spLocks xmlns:a="http://schemas.openxmlformats.org/drawingml/2006/main" noGrp="1"/>
          </p:cNvSpPr>
          <p:nvPr/>
        </p:nvSpPr>
        <p:spPr>
          <a:xfrm xmlns:a="http://schemas.openxmlformats.org/drawingml/2006/main">
            <a:off x="11049000" y="6438900"/>
            <a:ext cx="6477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r">
              <a:defRPr sz="750" b="0">
                <a:solidFill>
                  <a:srgbClr val="CBD5E1"/>
                </a:solidFill>
                <a:latin typeface="Aptos"/>
                <a:ea typeface="Aptos"/>
                <a:cs typeface="Aptos"/>
              </a:defRPr>
            </a:pPr>
            <a:r>
              <a:rPr sz="750" b="0">
                <a:solidFill>
                  <a:srgbClr val="CBD5E1"/>
                </a:solidFill>
                <a:latin typeface="Aptos"/>
                <a:ea typeface="Aptos"/>
                <a:cs typeface="Aptos"/>
              </a:rPr>
              <a:t>02</a:t>
            </a:r>
          </a:p>
        </p:txBody>
      </p:sp>
      <p:sp>
        <p:nvSpPr>
          <p:cNvPr id="4" name="kicker-2-marker">
            <a:extLst xmlns:a="http://schemas.openxmlformats.org/drawingml/2006/main">
              <a:ext uri="{FF2B5EF4-FFF2-40B4-BE49-F238E27FC236}">
                <a16:creationId xmlns:a16="http://schemas.microsoft.com/office/drawing/2014/main" id="{B569BFF1-F374-419C-9C86-9BD89D9C8003}"/>
              </a:ext>
            </a:extLst>
          </p:cNvPr>
          <p:cNvSpPr>
            <a:spLocks xmlns:a="http://schemas.openxmlformats.org/drawingml/2006/main" noGrp="1"/>
          </p:cNvSpPr>
          <p:nvPr/>
        </p:nvSpPr>
        <p:spPr>
          <a:xfrm xmlns:a="http://schemas.openxmlformats.org/drawingml/2006/main">
            <a:off x="514350" y="485775"/>
            <a:ext cx="76200" cy="76200"/>
          </a:xfrm>
          <a:prstGeom xmlns:a="http://schemas.openxmlformats.org/drawingml/2006/main" prst="rect">
            <a:avLst/>
          </a:prstGeom>
          <a:solidFill xmlns:a="http://schemas.openxmlformats.org/drawingml/2006/main">
            <a:srgbClr val="14B8A6"/>
          </a:solidFill>
          <a:ln xmlns:a="http://schemas.openxmlformats.org/drawingml/2006/main" w="0">
            <a:solidFill>
              <a:srgbClr val="000000">
                <a:alpha val="0"/>
              </a:srgbClr>
            </a:solidFill>
            <a:prstDash val="solid"/>
          </a:ln>
        </p:spPr>
      </p:sp>
      <p:sp>
        <p:nvSpPr>
          <p:cNvPr id="5" name="kicker-2-label">
            <a:extLst xmlns:a="http://schemas.openxmlformats.org/drawingml/2006/main">
              <a:ext uri="{FF2B5EF4-FFF2-40B4-BE49-F238E27FC236}">
                <a16:creationId xmlns:a16="http://schemas.microsoft.com/office/drawing/2014/main" id="{EA6AE614-364D-44C0-9950-53A6B728D2A2}"/>
              </a:ext>
            </a:extLst>
          </p:cNvPr>
          <p:cNvSpPr>
            <a:spLocks xmlns:a="http://schemas.openxmlformats.org/drawingml/2006/main" noGrp="1"/>
          </p:cNvSpPr>
          <p:nvPr/>
        </p:nvSpPr>
        <p:spPr>
          <a:xfrm xmlns:a="http://schemas.openxmlformats.org/drawingml/2006/main">
            <a:off x="685800" y="419100"/>
            <a:ext cx="495300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825" b="1">
                <a:solidFill>
                  <a:srgbClr val="A7F3D0"/>
                </a:solidFill>
                <a:latin typeface="Aptos"/>
                <a:ea typeface="Aptos"/>
                <a:cs typeface="Aptos"/>
              </a:defRPr>
            </a:pPr>
            <a:r>
              <a:rPr sz="825" b="1">
                <a:solidFill>
                  <a:srgbClr val="A7F3D0"/>
                </a:solidFill>
                <a:latin typeface="Aptos"/>
                <a:ea typeface="Aptos"/>
                <a:cs typeface="Aptos"/>
              </a:rPr>
              <a:t>PLAIN ENGLISH EVENT MAP</a:t>
            </a:r>
          </a:p>
        </p:txBody>
      </p:sp>
      <p:sp>
        <p:nvSpPr>
          <p:cNvPr id="6" name="">
            <a:extLst xmlns:a="http://schemas.openxmlformats.org/drawingml/2006/main">
              <a:ext uri="{FF2B5EF4-FFF2-40B4-BE49-F238E27FC236}">
                <a16:creationId xmlns:a16="http://schemas.microsoft.com/office/drawing/2014/main" id="{EFDEA26F-4763-4427-8256-D5090F5128A6}"/>
              </a:ext>
            </a:extLst>
          </p:cNvPr>
          <p:cNvSpPr>
            <a:spLocks xmlns:a="http://schemas.openxmlformats.org/drawingml/2006/main" noGrp="1"/>
          </p:cNvSpPr>
          <p:nvPr/>
        </p:nvSpPr>
        <p:spPr>
          <a:xfrm xmlns:a="http://schemas.openxmlformats.org/drawingml/2006/main">
            <a:off x="514350" y="800100"/>
            <a:ext cx="7239000" cy="8382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3000" b="1">
                <a:solidFill>
                  <a:srgbClr val="FFFFFF"/>
                </a:solidFill>
                <a:latin typeface="Aptos Display"/>
                <a:ea typeface="Aptos Display"/>
                <a:cs typeface="Aptos Display"/>
              </a:defRPr>
            </a:pPr>
            <a:r>
              <a:rPr sz="3000" b="1">
                <a:solidFill>
                  <a:srgbClr val="FFFFFF"/>
                </a:solidFill>
                <a:latin typeface="Aptos Display"/>
                <a:ea typeface="Aptos Display"/>
                <a:cs typeface="Aptos Display"/>
              </a:rPr>
              <a:t>An event is a temporary mini-business inside the hotel.</a:t>
            </a:r>
          </a:p>
        </p:txBody>
      </p:sp>
      <p:sp>
        <p:nvSpPr>
          <p:cNvPr id="7" name="">
            <a:extLst xmlns:a="http://schemas.openxmlformats.org/drawingml/2006/main">
              <a:ext uri="{FF2B5EF4-FFF2-40B4-BE49-F238E27FC236}">
                <a16:creationId xmlns:a16="http://schemas.microsoft.com/office/drawing/2014/main" id="{CED7C866-FBE5-48CC-B983-2A5F1C69E11C}"/>
              </a:ext>
            </a:extLst>
          </p:cNvPr>
          <p:cNvSpPr>
            <a:spLocks xmlns:a="http://schemas.openxmlformats.org/drawingml/2006/main" noGrp="1"/>
          </p:cNvSpPr>
          <p:nvPr/>
        </p:nvSpPr>
        <p:spPr>
          <a:xfrm xmlns:a="http://schemas.openxmlformats.org/drawingml/2006/main">
            <a:off x="533400" y="1752600"/>
            <a:ext cx="7429500" cy="628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0">
                <a:solidFill>
                  <a:srgbClr val="CBD5E1"/>
                </a:solidFill>
                <a:latin typeface="Aptos"/>
                <a:ea typeface="Aptos"/>
                <a:cs typeface="Aptos"/>
              </a:defRPr>
            </a:pPr>
            <a:r>
              <a:rPr sz="1350" b="0">
                <a:solidFill>
                  <a:srgbClr val="CBD5E1"/>
                </a:solidFill>
                <a:latin typeface="Aptos"/>
                <a:ea typeface="Aptos"/>
                <a:cs typeface="Aptos"/>
              </a:rPr>
              <a:t>Even a simple function creates a moving chain: planned drinks, staff, stations, guest orders, stock usage, payments, wastage, and finance review.</a:t>
            </a:r>
          </a:p>
        </p:txBody>
      </p:sp>
      <p:sp>
        <p:nvSpPr>
          <p:cNvPr id="8" name="">
            <a:extLst xmlns:a="http://schemas.openxmlformats.org/drawingml/2006/main">
              <a:ext uri="{FF2B5EF4-FFF2-40B4-BE49-F238E27FC236}">
                <a16:creationId xmlns:a16="http://schemas.microsoft.com/office/drawing/2014/main" id="{5FE31152-8CCC-4074-838E-B811B708BAEC}"/>
              </a:ext>
            </a:extLst>
          </p:cNvPr>
          <p:cNvSpPr>
            <a:spLocks xmlns:a="http://schemas.openxmlformats.org/drawingml/2006/main" noGrp="1"/>
          </p:cNvSpPr>
          <p:nvPr/>
        </p:nvSpPr>
        <p:spPr>
          <a:xfrm xmlns:a="http://schemas.openxmlformats.org/drawingml/2006/main">
            <a:off x="685800" y="3105150"/>
            <a:ext cx="2762250" cy="1524000"/>
          </a:xfrm>
          <a:prstGeom xmlns:a="http://schemas.openxmlformats.org/drawingml/2006/main" prst="rect">
            <a:avLst/>
          </a:prstGeom>
          <a:solidFill xmlns:a="http://schemas.openxmlformats.org/drawingml/2006/main">
            <a:srgbClr val="111827"/>
          </a:solidFill>
          <a:ln xmlns:a="http://schemas.openxmlformats.org/drawingml/2006/main" w="9525">
            <a:solidFill>
              <a:srgbClr val="334155"/>
            </a:solidFill>
            <a:prstDash val="solid"/>
          </a:ln>
        </p:spPr>
      </p:sp>
      <p:sp>
        <p:nvSpPr>
          <p:cNvPr id="9" name="">
            <a:extLst xmlns:a="http://schemas.openxmlformats.org/drawingml/2006/main">
              <a:ext uri="{FF2B5EF4-FFF2-40B4-BE49-F238E27FC236}">
                <a16:creationId xmlns:a16="http://schemas.microsoft.com/office/drawing/2014/main" id="{8CBF5620-6259-4187-B7A1-CDB365BCA9A0}"/>
              </a:ext>
            </a:extLst>
          </p:cNvPr>
          <p:cNvSpPr>
            <a:spLocks xmlns:a="http://schemas.openxmlformats.org/drawingml/2006/main" noGrp="1"/>
          </p:cNvSpPr>
          <p:nvPr/>
        </p:nvSpPr>
        <p:spPr>
          <a:xfrm xmlns:a="http://schemas.openxmlformats.org/drawingml/2006/main">
            <a:off x="857250" y="3295650"/>
            <a:ext cx="95250" cy="95250"/>
          </a:xfrm>
          <a:prstGeom xmlns:a="http://schemas.openxmlformats.org/drawingml/2006/main" prst="rect">
            <a:avLst/>
          </a:prstGeom>
          <a:solidFill xmlns:a="http://schemas.openxmlformats.org/drawingml/2006/main">
            <a:srgbClr val="14B8A6"/>
          </a:solidFill>
          <a:ln xmlns:a="http://schemas.openxmlformats.org/drawingml/2006/main" w="0">
            <a:solidFill>
              <a:srgbClr val="000000">
                <a:alpha val="0"/>
              </a:srgbClr>
            </a:solidFill>
            <a:prstDash val="solid"/>
          </a:ln>
        </p:spPr>
      </p:sp>
      <p:sp>
        <p:nvSpPr>
          <p:cNvPr id="10" name="">
            <a:extLst xmlns:a="http://schemas.openxmlformats.org/drawingml/2006/main">
              <a:ext uri="{FF2B5EF4-FFF2-40B4-BE49-F238E27FC236}">
                <a16:creationId xmlns:a16="http://schemas.microsoft.com/office/drawing/2014/main" id="{ED7B3EF6-BFC9-44C1-B220-86C16E755F0B}"/>
              </a:ext>
            </a:extLst>
          </p:cNvPr>
          <p:cNvSpPr>
            <a:spLocks xmlns:a="http://schemas.openxmlformats.org/drawingml/2006/main" noGrp="1"/>
          </p:cNvSpPr>
          <p:nvPr/>
        </p:nvSpPr>
        <p:spPr>
          <a:xfrm xmlns:a="http://schemas.openxmlformats.org/drawingml/2006/main">
            <a:off x="1047750" y="3238500"/>
            <a:ext cx="222885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1">
                <a:solidFill>
                  <a:srgbClr val="FFFFFF"/>
                </a:solidFill>
                <a:latin typeface="Aptos"/>
                <a:ea typeface="Aptos"/>
                <a:cs typeface="Aptos"/>
              </a:defRPr>
            </a:pPr>
            <a:r>
              <a:rPr sz="1275" b="1">
                <a:solidFill>
                  <a:srgbClr val="FFFFFF"/>
                </a:solidFill>
                <a:latin typeface="Aptos"/>
                <a:ea typeface="Aptos"/>
                <a:cs typeface="Aptos"/>
              </a:rPr>
              <a:t>Before service</a:t>
            </a:r>
          </a:p>
        </p:txBody>
      </p:sp>
      <p:sp>
        <p:nvSpPr>
          <p:cNvPr id="11" name="">
            <a:extLst xmlns:a="http://schemas.openxmlformats.org/drawingml/2006/main">
              <a:ext uri="{FF2B5EF4-FFF2-40B4-BE49-F238E27FC236}">
                <a16:creationId xmlns:a16="http://schemas.microsoft.com/office/drawing/2014/main" id="{46E5B1DE-372C-4AFF-8265-644EB51C5F14}"/>
              </a:ext>
            </a:extLst>
          </p:cNvPr>
          <p:cNvSpPr>
            <a:spLocks xmlns:a="http://schemas.openxmlformats.org/drawingml/2006/main" noGrp="1"/>
          </p:cNvSpPr>
          <p:nvPr/>
        </p:nvSpPr>
        <p:spPr>
          <a:xfrm xmlns:a="http://schemas.openxmlformats.org/drawingml/2006/main">
            <a:off x="1047750" y="3562350"/>
            <a:ext cx="2228850" cy="933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CBD5E1"/>
                </a:solidFill>
                <a:latin typeface="Aptos"/>
                <a:ea typeface="Aptos"/>
                <a:cs typeface="Aptos"/>
              </a:defRPr>
            </a:pPr>
            <a:r>
              <a:rPr sz="975" b="0">
                <a:solidFill>
                  <a:srgbClr val="CBD5E1"/>
                </a:solidFill>
                <a:latin typeface="Aptos"/>
                <a:ea typeface="Aptos"/>
                <a:cs typeface="Aptos"/>
              </a:rPr>
              <a:t>Create the event, choose menus, assign stations, set par levels, approve staff access, and prepare the operating baseline.</a:t>
            </a:r>
          </a:p>
        </p:txBody>
      </p:sp>
      <p:sp>
        <p:nvSpPr>
          <p:cNvPr id="12" name="">
            <a:extLst xmlns:a="http://schemas.openxmlformats.org/drawingml/2006/main">
              <a:ext uri="{FF2B5EF4-FFF2-40B4-BE49-F238E27FC236}">
                <a16:creationId xmlns:a16="http://schemas.microsoft.com/office/drawing/2014/main" id="{7238CA03-6DB4-4FDC-9BCF-7894B16CE527}"/>
              </a:ext>
            </a:extLst>
          </p:cNvPr>
          <p:cNvSpPr>
            <a:spLocks xmlns:a="http://schemas.openxmlformats.org/drawingml/2006/main" noGrp="1"/>
          </p:cNvSpPr>
          <p:nvPr/>
        </p:nvSpPr>
        <p:spPr>
          <a:xfrm xmlns:a="http://schemas.openxmlformats.org/drawingml/2006/main">
            <a:off x="3657600" y="3867150"/>
            <a:ext cx="609600" cy="28575"/>
          </a:xfrm>
          <a:prstGeom xmlns:a="http://schemas.openxmlformats.org/drawingml/2006/main" prst="rect">
            <a:avLst/>
          </a:prstGeom>
          <a:solidFill xmlns:a="http://schemas.openxmlformats.org/drawingml/2006/main">
            <a:srgbClr val="14B8A6"/>
          </a:solidFill>
          <a:ln xmlns:a="http://schemas.openxmlformats.org/drawingml/2006/main" w="0">
            <a:solidFill>
              <a:srgbClr val="000000">
                <a:alpha val="0"/>
              </a:srgbClr>
            </a:solidFill>
            <a:prstDash val="solid"/>
          </a:ln>
        </p:spPr>
      </p:sp>
      <p:sp>
        <p:nvSpPr>
          <p:cNvPr id="13" name="">
            <a:extLst xmlns:a="http://schemas.openxmlformats.org/drawingml/2006/main">
              <a:ext uri="{FF2B5EF4-FFF2-40B4-BE49-F238E27FC236}">
                <a16:creationId xmlns:a16="http://schemas.microsoft.com/office/drawing/2014/main" id="{FDA258ED-9574-4380-985B-4B5C2955ECC5}"/>
              </a:ext>
            </a:extLst>
          </p:cNvPr>
          <p:cNvSpPr>
            <a:spLocks xmlns:a="http://schemas.openxmlformats.org/drawingml/2006/main" noGrp="1"/>
          </p:cNvSpPr>
          <p:nvPr/>
        </p:nvSpPr>
        <p:spPr>
          <a:xfrm xmlns:a="http://schemas.openxmlformats.org/drawingml/2006/main">
            <a:off x="4181475" y="3810000"/>
            <a:ext cx="114300" cy="114300"/>
          </a:xfrm>
          <a:prstGeom xmlns:a="http://schemas.openxmlformats.org/drawingml/2006/main" prst="triangle">
            <a:avLst/>
          </a:prstGeom>
          <a:solidFill xmlns:a="http://schemas.openxmlformats.org/drawingml/2006/main">
            <a:srgbClr val="14B8A6"/>
          </a:solidFill>
          <a:ln xmlns:a="http://schemas.openxmlformats.org/drawingml/2006/main" w="0">
            <a:solidFill>
              <a:srgbClr val="000000">
                <a:alpha val="0"/>
              </a:srgbClr>
            </a:solidFill>
            <a:prstDash val="solid"/>
          </a:ln>
        </p:spPr>
      </p:sp>
      <p:sp>
        <p:nvSpPr>
          <p:cNvPr id="14" name="">
            <a:extLst xmlns:a="http://schemas.openxmlformats.org/drawingml/2006/main">
              <a:ext uri="{FF2B5EF4-FFF2-40B4-BE49-F238E27FC236}">
                <a16:creationId xmlns:a16="http://schemas.microsoft.com/office/drawing/2014/main" id="{025C6077-7936-4810-9336-0BFBA82AB781}"/>
              </a:ext>
            </a:extLst>
          </p:cNvPr>
          <p:cNvSpPr>
            <a:spLocks xmlns:a="http://schemas.openxmlformats.org/drawingml/2006/main" noGrp="1"/>
          </p:cNvSpPr>
          <p:nvPr/>
        </p:nvSpPr>
        <p:spPr>
          <a:xfrm xmlns:a="http://schemas.openxmlformats.org/drawingml/2006/main">
            <a:off x="4476750" y="3105150"/>
            <a:ext cx="2762250" cy="1524000"/>
          </a:xfrm>
          <a:prstGeom xmlns:a="http://schemas.openxmlformats.org/drawingml/2006/main" prst="rect">
            <a:avLst/>
          </a:prstGeom>
          <a:solidFill xmlns:a="http://schemas.openxmlformats.org/drawingml/2006/main">
            <a:srgbClr val="111827"/>
          </a:solidFill>
          <a:ln xmlns:a="http://schemas.openxmlformats.org/drawingml/2006/main" w="9525">
            <a:solidFill>
              <a:srgbClr val="334155"/>
            </a:solidFill>
            <a:prstDash val="solid"/>
          </a:ln>
        </p:spPr>
      </p:sp>
      <p:sp>
        <p:nvSpPr>
          <p:cNvPr id="15" name="">
            <a:extLst xmlns:a="http://schemas.openxmlformats.org/drawingml/2006/main">
              <a:ext uri="{FF2B5EF4-FFF2-40B4-BE49-F238E27FC236}">
                <a16:creationId xmlns:a16="http://schemas.microsoft.com/office/drawing/2014/main" id="{FA68B0E0-B6B7-47EF-B344-D2431B17A14D}"/>
              </a:ext>
            </a:extLst>
          </p:cNvPr>
          <p:cNvSpPr>
            <a:spLocks xmlns:a="http://schemas.openxmlformats.org/drawingml/2006/main" noGrp="1"/>
          </p:cNvSpPr>
          <p:nvPr/>
        </p:nvSpPr>
        <p:spPr>
          <a:xfrm xmlns:a="http://schemas.openxmlformats.org/drawingml/2006/main">
            <a:off x="4648200" y="3295650"/>
            <a:ext cx="95250" cy="95250"/>
          </a:xfrm>
          <a:prstGeom xmlns:a="http://schemas.openxmlformats.org/drawingml/2006/main" prst="rect">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16" name="">
            <a:extLst xmlns:a="http://schemas.openxmlformats.org/drawingml/2006/main">
              <a:ext uri="{FF2B5EF4-FFF2-40B4-BE49-F238E27FC236}">
                <a16:creationId xmlns:a16="http://schemas.microsoft.com/office/drawing/2014/main" id="{74022C90-BCF8-4D45-8867-B5D9B6C557A4}"/>
              </a:ext>
            </a:extLst>
          </p:cNvPr>
          <p:cNvSpPr>
            <a:spLocks xmlns:a="http://schemas.openxmlformats.org/drawingml/2006/main" noGrp="1"/>
          </p:cNvSpPr>
          <p:nvPr/>
        </p:nvSpPr>
        <p:spPr>
          <a:xfrm xmlns:a="http://schemas.openxmlformats.org/drawingml/2006/main">
            <a:off x="4838700" y="3238500"/>
            <a:ext cx="222885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1">
                <a:solidFill>
                  <a:srgbClr val="FFFFFF"/>
                </a:solidFill>
                <a:latin typeface="Aptos"/>
                <a:ea typeface="Aptos"/>
                <a:cs typeface="Aptos"/>
              </a:defRPr>
            </a:pPr>
            <a:r>
              <a:rPr sz="1275" b="1">
                <a:solidFill>
                  <a:srgbClr val="FFFFFF"/>
                </a:solidFill>
                <a:latin typeface="Aptos"/>
                <a:ea typeface="Aptos"/>
                <a:cs typeface="Aptos"/>
              </a:rPr>
              <a:t>During service</a:t>
            </a:r>
          </a:p>
        </p:txBody>
      </p:sp>
      <p:sp>
        <p:nvSpPr>
          <p:cNvPr id="17" name="">
            <a:extLst xmlns:a="http://schemas.openxmlformats.org/drawingml/2006/main">
              <a:ext uri="{FF2B5EF4-FFF2-40B4-BE49-F238E27FC236}">
                <a16:creationId xmlns:a16="http://schemas.microsoft.com/office/drawing/2014/main" id="{7D4CF1B4-3517-4DC8-9451-25F53BD310CA}"/>
              </a:ext>
            </a:extLst>
          </p:cNvPr>
          <p:cNvSpPr>
            <a:spLocks xmlns:a="http://schemas.openxmlformats.org/drawingml/2006/main" noGrp="1"/>
          </p:cNvSpPr>
          <p:nvPr/>
        </p:nvSpPr>
        <p:spPr>
          <a:xfrm xmlns:a="http://schemas.openxmlformats.org/drawingml/2006/main">
            <a:off x="4838700" y="3562350"/>
            <a:ext cx="2228850" cy="933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CBD5E1"/>
                </a:solidFill>
                <a:latin typeface="Aptos"/>
                <a:ea typeface="Aptos"/>
                <a:cs typeface="Aptos"/>
              </a:defRPr>
            </a:pPr>
            <a:r>
              <a:rPr sz="975" b="0">
                <a:solidFill>
                  <a:srgbClr val="CBD5E1"/>
                </a:solidFill>
                <a:latin typeface="Aptos"/>
                <a:ea typeface="Aptos"/>
                <a:cs typeface="Aptos"/>
              </a:rPr>
              <a:t>Watch QR orders, station status, drink usage, transfers, live stock pressure, variance risk, and revenue pace.</a:t>
            </a:r>
          </a:p>
        </p:txBody>
      </p:sp>
      <p:sp>
        <p:nvSpPr>
          <p:cNvPr id="18" name="">
            <a:extLst xmlns:a="http://schemas.openxmlformats.org/drawingml/2006/main">
              <a:ext uri="{FF2B5EF4-FFF2-40B4-BE49-F238E27FC236}">
                <a16:creationId xmlns:a16="http://schemas.microsoft.com/office/drawing/2014/main" id="{1AF48252-F0D9-4A7E-893D-CE820A4AD4AC}"/>
              </a:ext>
            </a:extLst>
          </p:cNvPr>
          <p:cNvSpPr>
            <a:spLocks xmlns:a="http://schemas.openxmlformats.org/drawingml/2006/main" noGrp="1"/>
          </p:cNvSpPr>
          <p:nvPr/>
        </p:nvSpPr>
        <p:spPr>
          <a:xfrm xmlns:a="http://schemas.openxmlformats.org/drawingml/2006/main">
            <a:off x="7448550" y="3867150"/>
            <a:ext cx="609600" cy="28575"/>
          </a:xfrm>
          <a:prstGeom xmlns:a="http://schemas.openxmlformats.org/drawingml/2006/main" prst="rect">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19" name="">
            <a:extLst xmlns:a="http://schemas.openxmlformats.org/drawingml/2006/main">
              <a:ext uri="{FF2B5EF4-FFF2-40B4-BE49-F238E27FC236}">
                <a16:creationId xmlns:a16="http://schemas.microsoft.com/office/drawing/2014/main" id="{9D6599FA-7764-48C8-AA86-BDF02A81A4B5}"/>
              </a:ext>
            </a:extLst>
          </p:cNvPr>
          <p:cNvSpPr>
            <a:spLocks xmlns:a="http://schemas.openxmlformats.org/drawingml/2006/main" noGrp="1"/>
          </p:cNvSpPr>
          <p:nvPr/>
        </p:nvSpPr>
        <p:spPr>
          <a:xfrm xmlns:a="http://schemas.openxmlformats.org/drawingml/2006/main">
            <a:off x="7972425" y="3810000"/>
            <a:ext cx="114300" cy="114300"/>
          </a:xfrm>
          <a:prstGeom xmlns:a="http://schemas.openxmlformats.org/drawingml/2006/main" prst="triangle">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20" name="">
            <a:extLst xmlns:a="http://schemas.openxmlformats.org/drawingml/2006/main">
              <a:ext uri="{FF2B5EF4-FFF2-40B4-BE49-F238E27FC236}">
                <a16:creationId xmlns:a16="http://schemas.microsoft.com/office/drawing/2014/main" id="{96297752-CCFD-4C4F-8052-67AB9D4D479D}"/>
              </a:ext>
            </a:extLst>
          </p:cNvPr>
          <p:cNvSpPr>
            <a:spLocks xmlns:a="http://schemas.openxmlformats.org/drawingml/2006/main" noGrp="1"/>
          </p:cNvSpPr>
          <p:nvPr/>
        </p:nvSpPr>
        <p:spPr>
          <a:xfrm xmlns:a="http://schemas.openxmlformats.org/drawingml/2006/main">
            <a:off x="8267700" y="3105150"/>
            <a:ext cx="2762250" cy="1524000"/>
          </a:xfrm>
          <a:prstGeom xmlns:a="http://schemas.openxmlformats.org/drawingml/2006/main" prst="rect">
            <a:avLst/>
          </a:prstGeom>
          <a:solidFill xmlns:a="http://schemas.openxmlformats.org/drawingml/2006/main">
            <a:srgbClr val="111827"/>
          </a:solidFill>
          <a:ln xmlns:a="http://schemas.openxmlformats.org/drawingml/2006/main" w="9525">
            <a:solidFill>
              <a:srgbClr val="334155"/>
            </a:solidFill>
            <a:prstDash val="solid"/>
          </a:ln>
        </p:spPr>
      </p:sp>
      <p:sp>
        <p:nvSpPr>
          <p:cNvPr id="21" name="">
            <a:extLst xmlns:a="http://schemas.openxmlformats.org/drawingml/2006/main">
              <a:ext uri="{FF2B5EF4-FFF2-40B4-BE49-F238E27FC236}">
                <a16:creationId xmlns:a16="http://schemas.microsoft.com/office/drawing/2014/main" id="{1CA563AB-22DB-4696-AA9E-CFB9307EAF2A}"/>
              </a:ext>
            </a:extLst>
          </p:cNvPr>
          <p:cNvSpPr>
            <a:spLocks xmlns:a="http://schemas.openxmlformats.org/drawingml/2006/main" noGrp="1"/>
          </p:cNvSpPr>
          <p:nvPr/>
        </p:nvSpPr>
        <p:spPr>
          <a:xfrm xmlns:a="http://schemas.openxmlformats.org/drawingml/2006/main">
            <a:off x="8439150" y="3295650"/>
            <a:ext cx="95250" cy="95250"/>
          </a:xfrm>
          <a:prstGeom xmlns:a="http://schemas.openxmlformats.org/drawingml/2006/main" prst="rect">
            <a:avLst/>
          </a:prstGeom>
          <a:solidFill xmlns:a="http://schemas.openxmlformats.org/drawingml/2006/main">
            <a:srgbClr val="F59E0B"/>
          </a:solidFill>
          <a:ln xmlns:a="http://schemas.openxmlformats.org/drawingml/2006/main" w="0">
            <a:solidFill>
              <a:srgbClr val="000000">
                <a:alpha val="0"/>
              </a:srgbClr>
            </a:solidFill>
            <a:prstDash val="solid"/>
          </a:ln>
        </p:spPr>
      </p:sp>
      <p:sp>
        <p:nvSpPr>
          <p:cNvPr id="22" name="">
            <a:extLst xmlns:a="http://schemas.openxmlformats.org/drawingml/2006/main">
              <a:ext uri="{FF2B5EF4-FFF2-40B4-BE49-F238E27FC236}">
                <a16:creationId xmlns:a16="http://schemas.microsoft.com/office/drawing/2014/main" id="{4E6F065C-684C-44D4-AD52-B15E07933BB2}"/>
              </a:ext>
            </a:extLst>
          </p:cNvPr>
          <p:cNvSpPr>
            <a:spLocks xmlns:a="http://schemas.openxmlformats.org/drawingml/2006/main" noGrp="1"/>
          </p:cNvSpPr>
          <p:nvPr/>
        </p:nvSpPr>
        <p:spPr>
          <a:xfrm xmlns:a="http://schemas.openxmlformats.org/drawingml/2006/main">
            <a:off x="8629650" y="3238500"/>
            <a:ext cx="222885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1">
                <a:solidFill>
                  <a:srgbClr val="FFFFFF"/>
                </a:solidFill>
                <a:latin typeface="Aptos"/>
                <a:ea typeface="Aptos"/>
                <a:cs typeface="Aptos"/>
              </a:defRPr>
            </a:pPr>
            <a:r>
              <a:rPr sz="1275" b="1">
                <a:solidFill>
                  <a:srgbClr val="FFFFFF"/>
                </a:solidFill>
                <a:latin typeface="Aptos"/>
                <a:ea typeface="Aptos"/>
                <a:cs typeface="Aptos"/>
              </a:rPr>
              <a:t>After service</a:t>
            </a:r>
          </a:p>
        </p:txBody>
      </p:sp>
      <p:sp>
        <p:nvSpPr>
          <p:cNvPr id="23" name="">
            <a:extLst xmlns:a="http://schemas.openxmlformats.org/drawingml/2006/main">
              <a:ext uri="{FF2B5EF4-FFF2-40B4-BE49-F238E27FC236}">
                <a16:creationId xmlns:a16="http://schemas.microsoft.com/office/drawing/2014/main" id="{F9886455-8BB9-4830-A847-D96B7DBA50BD}"/>
              </a:ext>
            </a:extLst>
          </p:cNvPr>
          <p:cNvSpPr>
            <a:spLocks xmlns:a="http://schemas.openxmlformats.org/drawingml/2006/main" noGrp="1"/>
          </p:cNvSpPr>
          <p:nvPr/>
        </p:nvSpPr>
        <p:spPr>
          <a:xfrm xmlns:a="http://schemas.openxmlformats.org/drawingml/2006/main">
            <a:off x="8629650" y="3562350"/>
            <a:ext cx="2228850" cy="933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CBD5E1"/>
                </a:solidFill>
                <a:latin typeface="Aptos"/>
                <a:ea typeface="Aptos"/>
                <a:cs typeface="Aptos"/>
              </a:defRPr>
            </a:pPr>
            <a:r>
              <a:rPr sz="975" b="0">
                <a:solidFill>
                  <a:srgbClr val="CBD5E1"/>
                </a:solidFill>
                <a:latin typeface="Aptos"/>
                <a:ea typeface="Aptos"/>
                <a:cs typeface="Aptos"/>
              </a:rPr>
              <a:t>Close the event, review wastage, export finance evidence, preserve audit history, and update stock movement records.</a:t>
            </a:r>
          </a:p>
        </p:txBody>
      </p:sp>
    </p:spTree>
    <p:extLst>
      <p:ext uri="{BB962C8B-B14F-4D97-AF65-F5344CB8AC3E}">
        <p14:creationId xmlns:p14="http://schemas.microsoft.com/office/powerpoint/2010/main" val="1434515876"/>
      </p:ext>
    </p:extLst>
  </p:cSld>
</p:sld>
</file>

<file path=ppt/slides/slide3.xml><?xml version="1.0" encoding="utf-8"?>
<p:sld xmlns:p="http://schemas.openxmlformats.org/presentationml/2006/main">
  <p:cSld>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6EC37770-E183-44F3-8222-93F392BA2E6E}"/>
              </a:ext>
            </a:extLst>
          </p:cNvPr>
          <p:cNvSpPr>
            <a:spLocks xmlns:a="http://schemas.openxmlformats.org/drawingml/2006/main" noGrp="1"/>
          </p:cNvSpPr>
          <p:nvPr/>
        </p:nvSpPr>
        <p:spPr>
          <a:xfrm xmlns:a="http://schemas.openxmlformats.org/drawingml/2006/main">
            <a:off x="0" y="0"/>
            <a:ext cx="12192000" cy="6858000"/>
          </a:xfrm>
          <a:prstGeom xmlns:a="http://schemas.openxmlformats.org/drawingml/2006/main" prst="rect">
            <a:avLst/>
          </a:prstGeom>
          <a:solidFill xmlns:a="http://schemas.openxmlformats.org/drawingml/2006/main">
            <a:srgbClr val="F7F9FB"/>
          </a:solidFill>
          <a:ln xmlns:a="http://schemas.openxmlformats.org/drawingml/2006/main" w="0">
            <a:solidFill>
              <a:srgbClr val="000000">
                <a:alpha val="0"/>
              </a:srgbClr>
            </a:solidFill>
            <a:prstDash val="solid"/>
          </a:ln>
        </p:spPr>
      </p:sp>
      <p:sp>
        <p:nvSpPr>
          <p:cNvPr id="2" name="">
            <a:extLst xmlns:a="http://schemas.openxmlformats.org/drawingml/2006/main">
              <a:ext uri="{FF2B5EF4-FFF2-40B4-BE49-F238E27FC236}">
                <a16:creationId xmlns:a16="http://schemas.microsoft.com/office/drawing/2014/main" id="{576DC5E0-9E35-49D0-A16F-EEDDAE01500B}"/>
              </a:ext>
            </a:extLst>
          </p:cNvPr>
          <p:cNvSpPr>
            <a:spLocks xmlns:a="http://schemas.openxmlformats.org/drawingml/2006/main" noGrp="1"/>
          </p:cNvSpPr>
          <p:nvPr/>
        </p:nvSpPr>
        <p:spPr>
          <a:xfrm xmlns:a="http://schemas.openxmlformats.org/drawingml/2006/main">
            <a:off x="514350" y="6438900"/>
            <a:ext cx="4381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0">
                <a:solidFill>
                  <a:srgbClr val="64748B"/>
                </a:solidFill>
                <a:latin typeface="Aptos"/>
                <a:ea typeface="Aptos"/>
                <a:cs typeface="Aptos"/>
              </a:defRPr>
            </a:pPr>
            <a:r>
              <a:rPr sz="750" b="0">
                <a:solidFill>
                  <a:srgbClr val="64748B"/>
                </a:solidFill>
                <a:latin typeface="Aptos"/>
                <a:ea typeface="Aptos"/>
                <a:cs typeface="Aptos"/>
              </a:rPr>
              <a:t>The Liquid Audit | Hotel value walkthrough</a:t>
            </a:r>
          </a:p>
        </p:txBody>
      </p:sp>
      <p:sp>
        <p:nvSpPr>
          <p:cNvPr id="3" name="">
            <a:extLst xmlns:a="http://schemas.openxmlformats.org/drawingml/2006/main">
              <a:ext uri="{FF2B5EF4-FFF2-40B4-BE49-F238E27FC236}">
                <a16:creationId xmlns:a16="http://schemas.microsoft.com/office/drawing/2014/main" id="{185E027D-700C-4966-9A36-5CB210D2EBCD}"/>
              </a:ext>
            </a:extLst>
          </p:cNvPr>
          <p:cNvSpPr>
            <a:spLocks xmlns:a="http://schemas.openxmlformats.org/drawingml/2006/main" noGrp="1"/>
          </p:cNvSpPr>
          <p:nvPr/>
        </p:nvSpPr>
        <p:spPr>
          <a:xfrm xmlns:a="http://schemas.openxmlformats.org/drawingml/2006/main">
            <a:off x="11049000" y="6438900"/>
            <a:ext cx="6477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r">
              <a:defRPr sz="750" b="0">
                <a:solidFill>
                  <a:srgbClr val="64748B"/>
                </a:solidFill>
                <a:latin typeface="Aptos"/>
                <a:ea typeface="Aptos"/>
                <a:cs typeface="Aptos"/>
              </a:defRPr>
            </a:pPr>
            <a:r>
              <a:rPr sz="750" b="0">
                <a:solidFill>
                  <a:srgbClr val="64748B"/>
                </a:solidFill>
                <a:latin typeface="Aptos"/>
                <a:ea typeface="Aptos"/>
                <a:cs typeface="Aptos"/>
              </a:rPr>
              <a:t>03</a:t>
            </a:r>
          </a:p>
        </p:txBody>
      </p:sp>
      <p:sp>
        <p:nvSpPr>
          <p:cNvPr id="4" name="kicker-3-marker">
            <a:extLst xmlns:a="http://schemas.openxmlformats.org/drawingml/2006/main">
              <a:ext uri="{FF2B5EF4-FFF2-40B4-BE49-F238E27FC236}">
                <a16:creationId xmlns:a16="http://schemas.microsoft.com/office/drawing/2014/main" id="{47BAA7A4-8910-4C87-91FF-9944052501C8}"/>
              </a:ext>
            </a:extLst>
          </p:cNvPr>
          <p:cNvSpPr>
            <a:spLocks xmlns:a="http://schemas.openxmlformats.org/drawingml/2006/main" noGrp="1"/>
          </p:cNvSpPr>
          <p:nvPr/>
        </p:nvSpPr>
        <p:spPr>
          <a:xfrm xmlns:a="http://schemas.openxmlformats.org/drawingml/2006/main">
            <a:off x="514350" y="485775"/>
            <a:ext cx="76200" cy="76200"/>
          </a:xfrm>
          <a:prstGeom xmlns:a="http://schemas.openxmlformats.org/drawingml/2006/main" prst="rect">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5" name="kicker-3-label">
            <a:extLst xmlns:a="http://schemas.openxmlformats.org/drawingml/2006/main">
              <a:ext uri="{FF2B5EF4-FFF2-40B4-BE49-F238E27FC236}">
                <a16:creationId xmlns:a16="http://schemas.microsoft.com/office/drawing/2014/main" id="{7A9E7AD6-A978-4F9E-A8AE-42F7AA9AD25B}"/>
              </a:ext>
            </a:extLst>
          </p:cNvPr>
          <p:cNvSpPr>
            <a:spLocks xmlns:a="http://schemas.openxmlformats.org/drawingml/2006/main" noGrp="1"/>
          </p:cNvSpPr>
          <p:nvPr/>
        </p:nvSpPr>
        <p:spPr>
          <a:xfrm xmlns:a="http://schemas.openxmlformats.org/drawingml/2006/main">
            <a:off x="685800" y="419100"/>
            <a:ext cx="495300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825" b="1">
                <a:solidFill>
                  <a:srgbClr val="4F46E5"/>
                </a:solidFill>
                <a:latin typeface="Aptos"/>
                <a:ea typeface="Aptos"/>
                <a:cs typeface="Aptos"/>
              </a:defRPr>
            </a:pPr>
            <a:r>
              <a:rPr sz="825" b="1">
                <a:solidFill>
                  <a:srgbClr val="4F46E5"/>
                </a:solidFill>
                <a:latin typeface="Aptos"/>
                <a:ea typeface="Aptos"/>
                <a:cs typeface="Aptos"/>
              </a:rPr>
              <a:t>HOTEL OPERATIONS</a:t>
            </a:r>
          </a:p>
        </p:txBody>
      </p:sp>
      <p:sp>
        <p:nvSpPr>
          <p:cNvPr id="6" name="">
            <a:extLst xmlns:a="http://schemas.openxmlformats.org/drawingml/2006/main">
              <a:ext uri="{FF2B5EF4-FFF2-40B4-BE49-F238E27FC236}">
                <a16:creationId xmlns:a16="http://schemas.microsoft.com/office/drawing/2014/main" id="{E9CE4316-BB79-434B-902E-6248DD1AA4BE}"/>
              </a:ext>
            </a:extLst>
          </p:cNvPr>
          <p:cNvSpPr>
            <a:spLocks xmlns:a="http://schemas.openxmlformats.org/drawingml/2006/main" noGrp="1"/>
          </p:cNvSpPr>
          <p:nvPr/>
        </p:nvSpPr>
        <p:spPr>
          <a:xfrm xmlns:a="http://schemas.openxmlformats.org/drawingml/2006/main">
            <a:off x="514350" y="781050"/>
            <a:ext cx="5334000" cy="7239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3000" b="1">
                <a:solidFill>
                  <a:srgbClr val="0F172A"/>
                </a:solidFill>
                <a:latin typeface="Aptos Display"/>
                <a:ea typeface="Aptos Display"/>
                <a:cs typeface="Aptos Display"/>
              </a:defRPr>
            </a:pPr>
            <a:r>
              <a:rPr sz="3000" b="1">
                <a:solidFill>
                  <a:srgbClr val="0F172A"/>
                </a:solidFill>
                <a:latin typeface="Aptos Display"/>
                <a:ea typeface="Aptos Display"/>
                <a:cs typeface="Aptos Display"/>
              </a:rPr>
              <a:t>The workspace controls who can act.</a:t>
            </a:r>
          </a:p>
        </p:txBody>
      </p:sp>
      <p:sp>
        <p:nvSpPr>
          <p:cNvPr id="7" name="">
            <a:extLst xmlns:a="http://schemas.openxmlformats.org/drawingml/2006/main">
              <a:ext uri="{FF2B5EF4-FFF2-40B4-BE49-F238E27FC236}">
                <a16:creationId xmlns:a16="http://schemas.microsoft.com/office/drawing/2014/main" id="{62B0271B-3416-4BE0-B082-8EB9A7632DDD}"/>
              </a:ext>
            </a:extLst>
          </p:cNvPr>
          <p:cNvSpPr>
            <a:spLocks xmlns:a="http://schemas.openxmlformats.org/drawingml/2006/main" noGrp="1"/>
          </p:cNvSpPr>
          <p:nvPr/>
        </p:nvSpPr>
        <p:spPr>
          <a:xfrm xmlns:a="http://schemas.openxmlformats.org/drawingml/2006/main">
            <a:off x="533400" y="1676400"/>
            <a:ext cx="4953000" cy="7239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0">
                <a:solidFill>
                  <a:srgbClr val="475569"/>
                </a:solidFill>
                <a:latin typeface="Aptos"/>
                <a:ea typeface="Aptos"/>
                <a:cs typeface="Aptos"/>
              </a:defRPr>
            </a:pPr>
            <a:r>
              <a:rPr sz="1350" b="0">
                <a:solidFill>
                  <a:srgbClr val="475569"/>
                </a:solidFill>
                <a:latin typeface="Aptos"/>
                <a:ea typeface="Aptos"/>
                <a:cs typeface="Aptos"/>
              </a:rPr>
              <a:t>Hotels need control before speed. The app supports property setup, branding, roles, staff approval, domain invitations, and enterprise login options.</a:t>
            </a:r>
          </a:p>
        </p:txBody>
      </p:sp>
      <p:sp>
        <p:nvSpPr>
          <p:cNvPr id="8" name="">
            <a:extLst xmlns:a="http://schemas.openxmlformats.org/drawingml/2006/main">
              <a:ext uri="{FF2B5EF4-FFF2-40B4-BE49-F238E27FC236}">
                <a16:creationId xmlns:a16="http://schemas.microsoft.com/office/drawing/2014/main" id="{06D22AEE-B068-4FD2-A258-729C81F69971}"/>
              </a:ext>
            </a:extLst>
          </p:cNvPr>
          <p:cNvSpPr>
            <a:spLocks xmlns:a="http://schemas.openxmlformats.org/drawingml/2006/main" noGrp="1"/>
          </p:cNvSpPr>
          <p:nvPr/>
        </p:nvSpPr>
        <p:spPr>
          <a:xfrm xmlns:a="http://schemas.openxmlformats.org/drawingml/2006/main">
            <a:off x="533400" y="2933700"/>
            <a:ext cx="2343150" cy="11239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9" name="">
            <a:extLst xmlns:a="http://schemas.openxmlformats.org/drawingml/2006/main">
              <a:ext uri="{FF2B5EF4-FFF2-40B4-BE49-F238E27FC236}">
                <a16:creationId xmlns:a16="http://schemas.microsoft.com/office/drawing/2014/main" id="{75063403-4A10-4944-88A3-CF82CCBEFE2C}"/>
              </a:ext>
            </a:extLst>
          </p:cNvPr>
          <p:cNvSpPr>
            <a:spLocks xmlns:a="http://schemas.openxmlformats.org/drawingml/2006/main" noGrp="1"/>
          </p:cNvSpPr>
          <p:nvPr/>
        </p:nvSpPr>
        <p:spPr>
          <a:xfrm xmlns:a="http://schemas.openxmlformats.org/drawingml/2006/main">
            <a:off x="704850" y="3124200"/>
            <a:ext cx="95250" cy="95250"/>
          </a:xfrm>
          <a:prstGeom xmlns:a="http://schemas.openxmlformats.org/drawingml/2006/main" prst="rect">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10" name="">
            <a:extLst xmlns:a="http://schemas.openxmlformats.org/drawingml/2006/main">
              <a:ext uri="{FF2B5EF4-FFF2-40B4-BE49-F238E27FC236}">
                <a16:creationId xmlns:a16="http://schemas.microsoft.com/office/drawing/2014/main" id="{7BA3CAFF-9D2D-4B60-9C12-D037E79BF6BE}"/>
              </a:ext>
            </a:extLst>
          </p:cNvPr>
          <p:cNvSpPr>
            <a:spLocks xmlns:a="http://schemas.openxmlformats.org/drawingml/2006/main" noGrp="1"/>
          </p:cNvSpPr>
          <p:nvPr/>
        </p:nvSpPr>
        <p:spPr>
          <a:xfrm xmlns:a="http://schemas.openxmlformats.org/drawingml/2006/main">
            <a:off x="895350" y="3067050"/>
            <a:ext cx="180975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1">
                <a:solidFill>
                  <a:srgbClr val="0F172A"/>
                </a:solidFill>
                <a:latin typeface="Aptos"/>
                <a:ea typeface="Aptos"/>
                <a:cs typeface="Aptos"/>
              </a:defRPr>
            </a:pPr>
            <a:r>
              <a:rPr sz="1275" b="1">
                <a:solidFill>
                  <a:srgbClr val="0F172A"/>
                </a:solidFill>
                <a:latin typeface="Aptos"/>
                <a:ea typeface="Aptos"/>
                <a:cs typeface="Aptos"/>
              </a:rPr>
              <a:t>Property control</a:t>
            </a:r>
          </a:p>
        </p:txBody>
      </p:sp>
      <p:sp>
        <p:nvSpPr>
          <p:cNvPr id="11" name="">
            <a:extLst xmlns:a="http://schemas.openxmlformats.org/drawingml/2006/main">
              <a:ext uri="{FF2B5EF4-FFF2-40B4-BE49-F238E27FC236}">
                <a16:creationId xmlns:a16="http://schemas.microsoft.com/office/drawing/2014/main" id="{C2337FBA-2F05-47DF-BCC8-114A60E9B4CE}"/>
              </a:ext>
            </a:extLst>
          </p:cNvPr>
          <p:cNvSpPr>
            <a:spLocks xmlns:a="http://schemas.openxmlformats.org/drawingml/2006/main" noGrp="1"/>
          </p:cNvSpPr>
          <p:nvPr/>
        </p:nvSpPr>
        <p:spPr>
          <a:xfrm xmlns:a="http://schemas.openxmlformats.org/drawingml/2006/main">
            <a:off x="895350" y="3390900"/>
            <a:ext cx="1809750" cy="5334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475569"/>
                </a:solidFill>
                <a:latin typeface="Aptos"/>
                <a:ea typeface="Aptos"/>
                <a:cs typeface="Aptos"/>
              </a:defRPr>
            </a:pPr>
            <a:r>
              <a:rPr sz="975" b="0">
                <a:solidFill>
                  <a:srgbClr val="475569"/>
                </a:solidFill>
                <a:latin typeface="Aptos"/>
                <a:ea typeface="Aptos"/>
                <a:cs typeface="Aptos"/>
              </a:rPr>
              <a:t>Hotel profile, branding, departments, property code, region, and corporate group.</a:t>
            </a:r>
          </a:p>
        </p:txBody>
      </p:sp>
      <p:sp>
        <p:nvSpPr>
          <p:cNvPr id="12" name="">
            <a:extLst xmlns:a="http://schemas.openxmlformats.org/drawingml/2006/main">
              <a:ext uri="{FF2B5EF4-FFF2-40B4-BE49-F238E27FC236}">
                <a16:creationId xmlns:a16="http://schemas.microsoft.com/office/drawing/2014/main" id="{D15412E9-696A-452F-B944-57208E3669FB}"/>
              </a:ext>
            </a:extLst>
          </p:cNvPr>
          <p:cNvSpPr>
            <a:spLocks xmlns:a="http://schemas.openxmlformats.org/drawingml/2006/main" noGrp="1"/>
          </p:cNvSpPr>
          <p:nvPr/>
        </p:nvSpPr>
        <p:spPr>
          <a:xfrm xmlns:a="http://schemas.openxmlformats.org/drawingml/2006/main">
            <a:off x="3143250" y="2933700"/>
            <a:ext cx="2343150" cy="11239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13" name="">
            <a:extLst xmlns:a="http://schemas.openxmlformats.org/drawingml/2006/main">
              <a:ext uri="{FF2B5EF4-FFF2-40B4-BE49-F238E27FC236}">
                <a16:creationId xmlns:a16="http://schemas.microsoft.com/office/drawing/2014/main" id="{5D0F465E-C909-48EA-9367-A4972238B880}"/>
              </a:ext>
            </a:extLst>
          </p:cNvPr>
          <p:cNvSpPr>
            <a:spLocks xmlns:a="http://schemas.openxmlformats.org/drawingml/2006/main" noGrp="1"/>
          </p:cNvSpPr>
          <p:nvPr/>
        </p:nvSpPr>
        <p:spPr>
          <a:xfrm xmlns:a="http://schemas.openxmlformats.org/drawingml/2006/main">
            <a:off x="3314700" y="3124200"/>
            <a:ext cx="95250" cy="95250"/>
          </a:xfrm>
          <a:prstGeom xmlns:a="http://schemas.openxmlformats.org/drawingml/2006/main" prst="rect">
            <a:avLst/>
          </a:prstGeom>
          <a:solidFill xmlns:a="http://schemas.openxmlformats.org/drawingml/2006/main">
            <a:srgbClr val="14B8A6"/>
          </a:solidFill>
          <a:ln xmlns:a="http://schemas.openxmlformats.org/drawingml/2006/main" w="0">
            <a:solidFill>
              <a:srgbClr val="000000">
                <a:alpha val="0"/>
              </a:srgbClr>
            </a:solidFill>
            <a:prstDash val="solid"/>
          </a:ln>
        </p:spPr>
      </p:sp>
      <p:sp>
        <p:nvSpPr>
          <p:cNvPr id="14" name="">
            <a:extLst xmlns:a="http://schemas.openxmlformats.org/drawingml/2006/main">
              <a:ext uri="{FF2B5EF4-FFF2-40B4-BE49-F238E27FC236}">
                <a16:creationId xmlns:a16="http://schemas.microsoft.com/office/drawing/2014/main" id="{CF487F7B-BB26-4378-9C83-BBD3F46CCF1C}"/>
              </a:ext>
            </a:extLst>
          </p:cNvPr>
          <p:cNvSpPr>
            <a:spLocks xmlns:a="http://schemas.openxmlformats.org/drawingml/2006/main" noGrp="1"/>
          </p:cNvSpPr>
          <p:nvPr/>
        </p:nvSpPr>
        <p:spPr>
          <a:xfrm xmlns:a="http://schemas.openxmlformats.org/drawingml/2006/main">
            <a:off x="3505200" y="3067050"/>
            <a:ext cx="180975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1">
                <a:solidFill>
                  <a:srgbClr val="0F172A"/>
                </a:solidFill>
                <a:latin typeface="Aptos"/>
                <a:ea typeface="Aptos"/>
                <a:cs typeface="Aptos"/>
              </a:defRPr>
            </a:pPr>
            <a:r>
              <a:rPr sz="1275" b="1">
                <a:solidFill>
                  <a:srgbClr val="0F172A"/>
                </a:solidFill>
                <a:latin typeface="Aptos"/>
                <a:ea typeface="Aptos"/>
                <a:cs typeface="Aptos"/>
              </a:rPr>
              <a:t>Access control</a:t>
            </a:r>
          </a:p>
        </p:txBody>
      </p:sp>
      <p:sp>
        <p:nvSpPr>
          <p:cNvPr id="15" name="">
            <a:extLst xmlns:a="http://schemas.openxmlformats.org/drawingml/2006/main">
              <a:ext uri="{FF2B5EF4-FFF2-40B4-BE49-F238E27FC236}">
                <a16:creationId xmlns:a16="http://schemas.microsoft.com/office/drawing/2014/main" id="{34F9A935-5AA2-4680-BBCA-84BCD5069A2A}"/>
              </a:ext>
            </a:extLst>
          </p:cNvPr>
          <p:cNvSpPr>
            <a:spLocks xmlns:a="http://schemas.openxmlformats.org/drawingml/2006/main" noGrp="1"/>
          </p:cNvSpPr>
          <p:nvPr/>
        </p:nvSpPr>
        <p:spPr>
          <a:xfrm xmlns:a="http://schemas.openxmlformats.org/drawingml/2006/main">
            <a:off x="3505200" y="3390900"/>
            <a:ext cx="1809750" cy="5334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475569"/>
                </a:solidFill>
                <a:latin typeface="Aptos"/>
                <a:ea typeface="Aptos"/>
                <a:cs typeface="Aptos"/>
              </a:defRPr>
            </a:pPr>
            <a:r>
              <a:rPr sz="975" b="0">
                <a:solidFill>
                  <a:srgbClr val="475569"/>
                </a:solidFill>
                <a:latin typeface="Aptos"/>
                <a:ea typeface="Aptos"/>
                <a:cs typeface="Aptos"/>
              </a:rPr>
              <a:t>Owner, admin, manager, supervisor, stock, finance, and auditor roles with approvals.</a:t>
            </a:r>
          </a:p>
        </p:txBody>
      </p:sp>
      <p:sp>
        <p:nvSpPr>
          <p:cNvPr id="16" name="">
            <a:extLst xmlns:a="http://schemas.openxmlformats.org/drawingml/2006/main">
              <a:ext uri="{FF2B5EF4-FFF2-40B4-BE49-F238E27FC236}">
                <a16:creationId xmlns:a16="http://schemas.microsoft.com/office/drawing/2014/main" id="{9D4B9E77-0CF6-479F-B2D2-46CF0A9ECA8A}"/>
              </a:ext>
            </a:extLst>
          </p:cNvPr>
          <p:cNvSpPr>
            <a:spLocks xmlns:a="http://schemas.openxmlformats.org/drawingml/2006/main" noGrp="1"/>
          </p:cNvSpPr>
          <p:nvPr/>
        </p:nvSpPr>
        <p:spPr>
          <a:xfrm xmlns:a="http://schemas.openxmlformats.org/drawingml/2006/main">
            <a:off x="533400" y="4267200"/>
            <a:ext cx="4953000" cy="91440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17" name="">
            <a:extLst xmlns:a="http://schemas.openxmlformats.org/drawingml/2006/main">
              <a:ext uri="{FF2B5EF4-FFF2-40B4-BE49-F238E27FC236}">
                <a16:creationId xmlns:a16="http://schemas.microsoft.com/office/drawing/2014/main" id="{600A3B8A-6415-40BF-A082-8A0022A0BCB1}"/>
              </a:ext>
            </a:extLst>
          </p:cNvPr>
          <p:cNvSpPr>
            <a:spLocks xmlns:a="http://schemas.openxmlformats.org/drawingml/2006/main" noGrp="1"/>
          </p:cNvSpPr>
          <p:nvPr/>
        </p:nvSpPr>
        <p:spPr>
          <a:xfrm xmlns:a="http://schemas.openxmlformats.org/drawingml/2006/main">
            <a:off x="704850" y="4457700"/>
            <a:ext cx="95250" cy="95250"/>
          </a:xfrm>
          <a:prstGeom xmlns:a="http://schemas.openxmlformats.org/drawingml/2006/main" prst="rect">
            <a:avLst/>
          </a:prstGeom>
          <a:solidFill xmlns:a="http://schemas.openxmlformats.org/drawingml/2006/main">
            <a:srgbClr val="F59E0B"/>
          </a:solidFill>
          <a:ln xmlns:a="http://schemas.openxmlformats.org/drawingml/2006/main" w="0">
            <a:solidFill>
              <a:srgbClr val="000000">
                <a:alpha val="0"/>
              </a:srgbClr>
            </a:solidFill>
            <a:prstDash val="solid"/>
          </a:ln>
        </p:spPr>
      </p:sp>
      <p:sp>
        <p:nvSpPr>
          <p:cNvPr id="18" name="">
            <a:extLst xmlns:a="http://schemas.openxmlformats.org/drawingml/2006/main">
              <a:ext uri="{FF2B5EF4-FFF2-40B4-BE49-F238E27FC236}">
                <a16:creationId xmlns:a16="http://schemas.microsoft.com/office/drawing/2014/main" id="{5104607C-941F-4316-A8EA-36CE3E0E14FD}"/>
              </a:ext>
            </a:extLst>
          </p:cNvPr>
          <p:cNvSpPr>
            <a:spLocks xmlns:a="http://schemas.openxmlformats.org/drawingml/2006/main" noGrp="1"/>
          </p:cNvSpPr>
          <p:nvPr/>
        </p:nvSpPr>
        <p:spPr>
          <a:xfrm xmlns:a="http://schemas.openxmlformats.org/drawingml/2006/main">
            <a:off x="895350" y="4400550"/>
            <a:ext cx="44196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1">
                <a:solidFill>
                  <a:srgbClr val="0F172A"/>
                </a:solidFill>
                <a:latin typeface="Aptos"/>
                <a:ea typeface="Aptos"/>
                <a:cs typeface="Aptos"/>
              </a:defRPr>
            </a:pPr>
            <a:r>
              <a:rPr sz="1275" b="1">
                <a:solidFill>
                  <a:srgbClr val="0F172A"/>
                </a:solidFill>
                <a:latin typeface="Aptos"/>
                <a:ea typeface="Aptos"/>
                <a:cs typeface="Aptos"/>
              </a:rPr>
              <a:t>Enterprise-ready login</a:t>
            </a:r>
          </a:p>
        </p:txBody>
      </p:sp>
      <p:sp>
        <p:nvSpPr>
          <p:cNvPr id="19" name="">
            <a:extLst xmlns:a="http://schemas.openxmlformats.org/drawingml/2006/main">
              <a:ext uri="{FF2B5EF4-FFF2-40B4-BE49-F238E27FC236}">
                <a16:creationId xmlns:a16="http://schemas.microsoft.com/office/drawing/2014/main" id="{9AB7D6F4-B5AA-43AF-898C-49938E517771}"/>
              </a:ext>
            </a:extLst>
          </p:cNvPr>
          <p:cNvSpPr>
            <a:spLocks xmlns:a="http://schemas.openxmlformats.org/drawingml/2006/main" noGrp="1"/>
          </p:cNvSpPr>
          <p:nvPr/>
        </p:nvSpPr>
        <p:spPr>
          <a:xfrm xmlns:a="http://schemas.openxmlformats.org/drawingml/2006/main">
            <a:off x="895350" y="4724400"/>
            <a:ext cx="4419600" cy="3238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475569"/>
                </a:solidFill>
                <a:latin typeface="Aptos"/>
                <a:ea typeface="Aptos"/>
                <a:cs typeface="Aptos"/>
              </a:defRPr>
            </a:pPr>
            <a:r>
              <a:rPr sz="975" b="0">
                <a:solidFill>
                  <a:srgbClr val="475569"/>
                </a:solidFill>
                <a:latin typeface="Aptos"/>
                <a:ea typeface="Aptos"/>
                <a:cs typeface="Aptos"/>
              </a:rPr>
              <a:t>Google Workspace and configurable SAML SSO can support hotel identity standards.</a:t>
            </a:r>
          </a:p>
        </p:txBody>
      </p:sp>
      <p:sp>
        <p:nvSpPr>
          <p:cNvPr id="20" name="">
            <a:extLst xmlns:a="http://schemas.openxmlformats.org/drawingml/2006/main">
              <a:ext uri="{FF2B5EF4-FFF2-40B4-BE49-F238E27FC236}">
                <a16:creationId xmlns:a16="http://schemas.microsoft.com/office/drawing/2014/main" id="{50124D62-BD33-4637-9166-BC1A6575460A}"/>
              </a:ext>
            </a:extLst>
          </p:cNvPr>
          <p:cNvSpPr>
            <a:spLocks xmlns:a="http://schemas.openxmlformats.org/drawingml/2006/main" noGrp="1"/>
          </p:cNvSpPr>
          <p:nvPr/>
        </p:nvSpPr>
        <p:spPr>
          <a:xfrm xmlns:a="http://schemas.openxmlformats.org/drawingml/2006/main">
            <a:off x="6153150" y="800100"/>
            <a:ext cx="2571750" cy="445770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21" name="">
            <a:extLst xmlns:a="http://schemas.openxmlformats.org/drawingml/2006/main">
              <a:ext uri="{FF2B5EF4-FFF2-40B4-BE49-F238E27FC236}">
                <a16:creationId xmlns:a16="http://schemas.microsoft.com/office/drawing/2014/main" id="{2472AFF3-7140-4693-8F3D-3EC92CAD6B0F}"/>
              </a:ext>
            </a:extLst>
          </p:cNvPr>
          <p:cNvSpPr>
            <a:spLocks xmlns:a="http://schemas.openxmlformats.org/drawingml/2006/main" noGrp="1"/>
          </p:cNvSpPr>
          <p:nvPr/>
        </p:nvSpPr>
        <p:spPr>
          <a:xfrm xmlns:a="http://schemas.openxmlformats.org/drawingml/2006/main">
            <a:off x="6153150" y="800100"/>
            <a:ext cx="2571750" cy="3238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22" name="">
            <a:extLst xmlns:a="http://schemas.openxmlformats.org/drawingml/2006/main">
              <a:ext uri="{FF2B5EF4-FFF2-40B4-BE49-F238E27FC236}">
                <a16:creationId xmlns:a16="http://schemas.microsoft.com/office/drawing/2014/main" id="{3E442665-1B9D-4B65-9C28-286431A812C9}"/>
              </a:ext>
            </a:extLst>
          </p:cNvPr>
          <p:cNvSpPr>
            <a:spLocks xmlns:a="http://schemas.openxmlformats.org/drawingml/2006/main" noGrp="1"/>
          </p:cNvSpPr>
          <p:nvPr/>
        </p:nvSpPr>
        <p:spPr>
          <a:xfrm xmlns:a="http://schemas.openxmlformats.org/drawingml/2006/main">
            <a:off x="6286500" y="923925"/>
            <a:ext cx="76200" cy="76200"/>
          </a:xfrm>
          <a:prstGeom xmlns:a="http://schemas.openxmlformats.org/drawingml/2006/main" prst="rect">
            <a:avLst/>
          </a:prstGeom>
          <a:solidFill xmlns:a="http://schemas.openxmlformats.org/drawingml/2006/main">
            <a:srgbClr val="FB7185"/>
          </a:solidFill>
          <a:ln xmlns:a="http://schemas.openxmlformats.org/drawingml/2006/main" w="0">
            <a:solidFill>
              <a:srgbClr val="000000">
                <a:alpha val="0"/>
              </a:srgbClr>
            </a:solidFill>
            <a:prstDash val="solid"/>
          </a:ln>
        </p:spPr>
      </p:sp>
      <p:sp>
        <p:nvSpPr>
          <p:cNvPr id="23" name="">
            <a:extLst xmlns:a="http://schemas.openxmlformats.org/drawingml/2006/main">
              <a:ext uri="{FF2B5EF4-FFF2-40B4-BE49-F238E27FC236}">
                <a16:creationId xmlns:a16="http://schemas.microsoft.com/office/drawing/2014/main" id="{55C0B1DE-C1CE-427A-92CB-1B4FD9D10D22}"/>
              </a:ext>
            </a:extLst>
          </p:cNvPr>
          <p:cNvSpPr>
            <a:spLocks xmlns:a="http://schemas.openxmlformats.org/drawingml/2006/main" noGrp="1"/>
          </p:cNvSpPr>
          <p:nvPr/>
        </p:nvSpPr>
        <p:spPr>
          <a:xfrm xmlns:a="http://schemas.openxmlformats.org/drawingml/2006/main">
            <a:off x="6429375" y="923925"/>
            <a:ext cx="76200" cy="7620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24" name="">
            <a:extLst xmlns:a="http://schemas.openxmlformats.org/drawingml/2006/main">
              <a:ext uri="{FF2B5EF4-FFF2-40B4-BE49-F238E27FC236}">
                <a16:creationId xmlns:a16="http://schemas.microsoft.com/office/drawing/2014/main" id="{3C8438E8-DD03-4080-A80D-D622B9C6CB26}"/>
              </a:ext>
            </a:extLst>
          </p:cNvPr>
          <p:cNvSpPr>
            <a:spLocks xmlns:a="http://schemas.openxmlformats.org/drawingml/2006/main" noGrp="1"/>
          </p:cNvSpPr>
          <p:nvPr/>
        </p:nvSpPr>
        <p:spPr>
          <a:xfrm xmlns:a="http://schemas.openxmlformats.org/drawingml/2006/main">
            <a:off x="6572250" y="923925"/>
            <a:ext cx="76200" cy="76200"/>
          </a:xfrm>
          <a:prstGeom xmlns:a="http://schemas.openxmlformats.org/drawingml/2006/main" prst="rect">
            <a:avLst/>
          </a:prstGeom>
          <a:solidFill xmlns:a="http://schemas.openxmlformats.org/drawingml/2006/main">
            <a:srgbClr val="34D399"/>
          </a:solidFill>
          <a:ln xmlns:a="http://schemas.openxmlformats.org/drawingml/2006/main" w="0">
            <a:solidFill>
              <a:srgbClr val="000000">
                <a:alpha val="0"/>
              </a:srgbClr>
            </a:solidFill>
            <a:prstDash val="solid"/>
          </a:ln>
        </p:spPr>
      </p:sp>
      <p:sp>
        <p:nvSpPr>
          <p:cNvPr id="25" name="">
            <a:extLst xmlns:a="http://schemas.openxmlformats.org/drawingml/2006/main">
              <a:ext uri="{FF2B5EF4-FFF2-40B4-BE49-F238E27FC236}">
                <a16:creationId xmlns:a16="http://schemas.microsoft.com/office/drawing/2014/main" id="{BD881D1D-ADE4-41FE-8AAC-05FABCC08E3F}"/>
              </a:ext>
            </a:extLst>
          </p:cNvPr>
          <p:cNvSpPr>
            <a:spLocks xmlns:a="http://schemas.openxmlformats.org/drawingml/2006/main" noGrp="1"/>
          </p:cNvSpPr>
          <p:nvPr/>
        </p:nvSpPr>
        <p:spPr>
          <a:xfrm xmlns:a="http://schemas.openxmlformats.org/drawingml/2006/main">
            <a:off x="6800850" y="876300"/>
            <a:ext cx="17526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1">
                <a:solidFill>
                  <a:srgbClr val="64748B"/>
                </a:solidFill>
                <a:latin typeface="Aptos"/>
                <a:ea typeface="Aptos"/>
                <a:cs typeface="Aptos"/>
              </a:defRPr>
            </a:pPr>
            <a:r>
              <a:rPr sz="750" b="1">
                <a:solidFill>
                  <a:srgbClr val="64748B"/>
                </a:solidFill>
                <a:latin typeface="Aptos"/>
                <a:ea typeface="Aptos"/>
                <a:cs typeface="Aptos"/>
              </a:rPr>
              <a:t>Venue settings</a:t>
            </a:r>
          </a:p>
        </p:txBody>
      </p:sp>
      <p:pic>
        <p:nvPicPr>
          <p:cNvPr id="26" name=""/>
          <p:cNvPicPr>
            <a:picLocks xmlns:a="http://schemas.openxmlformats.org/drawingml/2006/main" noChangeAspect="1"/>
          </p:cNvPicPr>
          <p:nvPr/>
        </p:nvPicPr>
        <p:blipFill>
          <a:blip xmlns:r="http://schemas.openxmlformats.org/officeDocument/2006/relationships" xmlns:a="http://schemas.openxmlformats.org/drawingml/2006/main" r:embed="R2d22783aa323411b"/>
          <a:srcRect xmlns:a="http://schemas.openxmlformats.org/drawingml/2006/main" l="24510" t="0" r="24510" b="0"/>
          <a:stretch xmlns:a="http://schemas.openxmlformats.org/drawingml/2006/main">
            <a:fillRect l="0" t="0" r="0" b="0"/>
          </a:stretch>
        </p:blipFill>
        <p:spPr>
          <a:xfrm xmlns:a="http://schemas.openxmlformats.org/drawingml/2006/main">
            <a:off x="6153150" y="1123950"/>
            <a:ext cx="2571750" cy="4133850"/>
          </a:xfrm>
          <a:prstGeom xmlns:a="http://schemas.openxmlformats.org/drawingml/2006/main" prst="rect">
            <a:avLst/>
          </a:prstGeom>
        </p:spPr>
      </p:pic>
      <p:sp>
        <p:nvSpPr>
          <p:cNvPr id="27" name="">
            <a:extLst xmlns:a="http://schemas.openxmlformats.org/drawingml/2006/main">
              <a:ext uri="{FF2B5EF4-FFF2-40B4-BE49-F238E27FC236}">
                <a16:creationId xmlns:a16="http://schemas.microsoft.com/office/drawing/2014/main" id="{CEB651EB-0E01-4A01-9381-7E2BDABAAEE6}"/>
              </a:ext>
            </a:extLst>
          </p:cNvPr>
          <p:cNvSpPr>
            <a:spLocks xmlns:a="http://schemas.openxmlformats.org/drawingml/2006/main" noGrp="1"/>
          </p:cNvSpPr>
          <p:nvPr/>
        </p:nvSpPr>
        <p:spPr>
          <a:xfrm xmlns:a="http://schemas.openxmlformats.org/drawingml/2006/main">
            <a:off x="8953500" y="800100"/>
            <a:ext cx="2571750" cy="445770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28" name="">
            <a:extLst xmlns:a="http://schemas.openxmlformats.org/drawingml/2006/main">
              <a:ext uri="{FF2B5EF4-FFF2-40B4-BE49-F238E27FC236}">
                <a16:creationId xmlns:a16="http://schemas.microsoft.com/office/drawing/2014/main" id="{10126D19-03D2-40DA-95C2-07BE218EC937}"/>
              </a:ext>
            </a:extLst>
          </p:cNvPr>
          <p:cNvSpPr>
            <a:spLocks xmlns:a="http://schemas.openxmlformats.org/drawingml/2006/main" noGrp="1"/>
          </p:cNvSpPr>
          <p:nvPr/>
        </p:nvSpPr>
        <p:spPr>
          <a:xfrm xmlns:a="http://schemas.openxmlformats.org/drawingml/2006/main">
            <a:off x="8953500" y="800100"/>
            <a:ext cx="2571750" cy="3238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29" name="">
            <a:extLst xmlns:a="http://schemas.openxmlformats.org/drawingml/2006/main">
              <a:ext uri="{FF2B5EF4-FFF2-40B4-BE49-F238E27FC236}">
                <a16:creationId xmlns:a16="http://schemas.microsoft.com/office/drawing/2014/main" id="{83B35446-461A-4945-A594-817572386B64}"/>
              </a:ext>
            </a:extLst>
          </p:cNvPr>
          <p:cNvSpPr>
            <a:spLocks xmlns:a="http://schemas.openxmlformats.org/drawingml/2006/main" noGrp="1"/>
          </p:cNvSpPr>
          <p:nvPr/>
        </p:nvSpPr>
        <p:spPr>
          <a:xfrm xmlns:a="http://schemas.openxmlformats.org/drawingml/2006/main">
            <a:off x="9086850" y="923925"/>
            <a:ext cx="76200" cy="76200"/>
          </a:xfrm>
          <a:prstGeom xmlns:a="http://schemas.openxmlformats.org/drawingml/2006/main" prst="rect">
            <a:avLst/>
          </a:prstGeom>
          <a:solidFill xmlns:a="http://schemas.openxmlformats.org/drawingml/2006/main">
            <a:srgbClr val="FB7185"/>
          </a:solidFill>
          <a:ln xmlns:a="http://schemas.openxmlformats.org/drawingml/2006/main" w="0">
            <a:solidFill>
              <a:srgbClr val="000000">
                <a:alpha val="0"/>
              </a:srgbClr>
            </a:solidFill>
            <a:prstDash val="solid"/>
          </a:ln>
        </p:spPr>
      </p:sp>
      <p:sp>
        <p:nvSpPr>
          <p:cNvPr id="30" name="">
            <a:extLst xmlns:a="http://schemas.openxmlformats.org/drawingml/2006/main">
              <a:ext uri="{FF2B5EF4-FFF2-40B4-BE49-F238E27FC236}">
                <a16:creationId xmlns:a16="http://schemas.microsoft.com/office/drawing/2014/main" id="{F58AA8A4-0427-4310-BDE6-10558584A9A6}"/>
              </a:ext>
            </a:extLst>
          </p:cNvPr>
          <p:cNvSpPr>
            <a:spLocks xmlns:a="http://schemas.openxmlformats.org/drawingml/2006/main" noGrp="1"/>
          </p:cNvSpPr>
          <p:nvPr/>
        </p:nvSpPr>
        <p:spPr>
          <a:xfrm xmlns:a="http://schemas.openxmlformats.org/drawingml/2006/main">
            <a:off x="9229725" y="923925"/>
            <a:ext cx="76200" cy="7620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31" name="">
            <a:extLst xmlns:a="http://schemas.openxmlformats.org/drawingml/2006/main">
              <a:ext uri="{FF2B5EF4-FFF2-40B4-BE49-F238E27FC236}">
                <a16:creationId xmlns:a16="http://schemas.microsoft.com/office/drawing/2014/main" id="{F09AD1C0-7450-4567-9FAB-EEE5DDB4955E}"/>
              </a:ext>
            </a:extLst>
          </p:cNvPr>
          <p:cNvSpPr>
            <a:spLocks xmlns:a="http://schemas.openxmlformats.org/drawingml/2006/main" noGrp="1"/>
          </p:cNvSpPr>
          <p:nvPr/>
        </p:nvSpPr>
        <p:spPr>
          <a:xfrm xmlns:a="http://schemas.openxmlformats.org/drawingml/2006/main">
            <a:off x="9372600" y="923925"/>
            <a:ext cx="76200" cy="76200"/>
          </a:xfrm>
          <a:prstGeom xmlns:a="http://schemas.openxmlformats.org/drawingml/2006/main" prst="rect">
            <a:avLst/>
          </a:prstGeom>
          <a:solidFill xmlns:a="http://schemas.openxmlformats.org/drawingml/2006/main">
            <a:srgbClr val="34D399"/>
          </a:solidFill>
          <a:ln xmlns:a="http://schemas.openxmlformats.org/drawingml/2006/main" w="0">
            <a:solidFill>
              <a:srgbClr val="000000">
                <a:alpha val="0"/>
              </a:srgbClr>
            </a:solidFill>
            <a:prstDash val="solid"/>
          </a:ln>
        </p:spPr>
      </p:sp>
      <p:sp>
        <p:nvSpPr>
          <p:cNvPr id="32" name="">
            <a:extLst xmlns:a="http://schemas.openxmlformats.org/drawingml/2006/main">
              <a:ext uri="{FF2B5EF4-FFF2-40B4-BE49-F238E27FC236}">
                <a16:creationId xmlns:a16="http://schemas.microsoft.com/office/drawing/2014/main" id="{2965E9E8-AC0C-4EFB-9085-A8985281F773}"/>
              </a:ext>
            </a:extLst>
          </p:cNvPr>
          <p:cNvSpPr>
            <a:spLocks xmlns:a="http://schemas.openxmlformats.org/drawingml/2006/main" noGrp="1"/>
          </p:cNvSpPr>
          <p:nvPr/>
        </p:nvSpPr>
        <p:spPr>
          <a:xfrm xmlns:a="http://schemas.openxmlformats.org/drawingml/2006/main">
            <a:off x="9601200" y="876300"/>
            <a:ext cx="17526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1">
                <a:solidFill>
                  <a:srgbClr val="64748B"/>
                </a:solidFill>
                <a:latin typeface="Aptos"/>
                <a:ea typeface="Aptos"/>
                <a:cs typeface="Aptos"/>
              </a:defRPr>
            </a:pPr>
            <a:r>
              <a:rPr sz="750" b="1">
                <a:solidFill>
                  <a:srgbClr val="64748B"/>
                </a:solidFill>
                <a:latin typeface="Aptos"/>
                <a:ea typeface="Aptos"/>
                <a:cs typeface="Aptos"/>
              </a:rPr>
              <a:t>Staff approvals</a:t>
            </a:r>
          </a:p>
        </p:txBody>
      </p:sp>
      <p:pic>
        <p:nvPicPr>
          <p:cNvPr id="33" name=""/>
          <p:cNvPicPr>
            <a:picLocks xmlns:a="http://schemas.openxmlformats.org/drawingml/2006/main" noChangeAspect="1"/>
          </p:cNvPicPr>
          <p:nvPr/>
        </p:nvPicPr>
        <p:blipFill>
          <a:blip xmlns:r="http://schemas.openxmlformats.org/officeDocument/2006/relationships" xmlns:a="http://schemas.openxmlformats.org/drawingml/2006/main" r:embed="R554c17f17a9940c0"/>
          <a:srcRect xmlns:a="http://schemas.openxmlformats.org/drawingml/2006/main" l="24510" t="0" r="24510" b="0"/>
          <a:stretch xmlns:a="http://schemas.openxmlformats.org/drawingml/2006/main">
            <a:fillRect l="0" t="0" r="0" b="0"/>
          </a:stretch>
        </p:blipFill>
        <p:spPr>
          <a:xfrm xmlns:a="http://schemas.openxmlformats.org/drawingml/2006/main">
            <a:off x="8953500" y="1123950"/>
            <a:ext cx="2571750" cy="4133850"/>
          </a:xfrm>
          <a:prstGeom xmlns:a="http://schemas.openxmlformats.org/drawingml/2006/main" prst="rect">
            <a:avLst/>
          </a:prstGeom>
        </p:spPr>
      </p:pic>
    </p:spTree>
    <p:extLst>
      <p:ext uri="{BB962C8B-B14F-4D97-AF65-F5344CB8AC3E}">
        <p14:creationId xmlns:p14="http://schemas.microsoft.com/office/powerpoint/2010/main" val="377969131"/>
      </p:ext>
    </p:extLst>
  </p:cSld>
</p:sld>
</file>

<file path=ppt/slides/slide4.xml><?xml version="1.0" encoding="utf-8"?>
<p:sld xmlns:p="http://schemas.openxmlformats.org/presentationml/2006/main">
  <p:cSld>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AFCA4170-D1AD-4063-B3B5-A7DB9818F866}"/>
              </a:ext>
            </a:extLst>
          </p:cNvPr>
          <p:cNvSpPr>
            <a:spLocks xmlns:a="http://schemas.openxmlformats.org/drawingml/2006/main" noGrp="1"/>
          </p:cNvSpPr>
          <p:nvPr/>
        </p:nvSpPr>
        <p:spPr>
          <a:xfrm xmlns:a="http://schemas.openxmlformats.org/drawingml/2006/main">
            <a:off x="0" y="0"/>
            <a:ext cx="12192000" cy="6858000"/>
          </a:xfrm>
          <a:prstGeom xmlns:a="http://schemas.openxmlformats.org/drawingml/2006/main" prst="rect">
            <a:avLst/>
          </a:prstGeom>
          <a:solidFill xmlns:a="http://schemas.openxmlformats.org/drawingml/2006/main">
            <a:srgbClr val="F7F9FB"/>
          </a:solidFill>
          <a:ln xmlns:a="http://schemas.openxmlformats.org/drawingml/2006/main" w="0">
            <a:solidFill>
              <a:srgbClr val="000000">
                <a:alpha val="0"/>
              </a:srgbClr>
            </a:solidFill>
            <a:prstDash val="solid"/>
          </a:ln>
        </p:spPr>
      </p:sp>
      <p:sp>
        <p:nvSpPr>
          <p:cNvPr id="2" name="">
            <a:extLst xmlns:a="http://schemas.openxmlformats.org/drawingml/2006/main">
              <a:ext uri="{FF2B5EF4-FFF2-40B4-BE49-F238E27FC236}">
                <a16:creationId xmlns:a16="http://schemas.microsoft.com/office/drawing/2014/main" id="{8A0A6BA4-A14B-4C9D-BF8A-55D504E73FB6}"/>
              </a:ext>
            </a:extLst>
          </p:cNvPr>
          <p:cNvSpPr>
            <a:spLocks xmlns:a="http://schemas.openxmlformats.org/drawingml/2006/main" noGrp="1"/>
          </p:cNvSpPr>
          <p:nvPr/>
        </p:nvSpPr>
        <p:spPr>
          <a:xfrm xmlns:a="http://schemas.openxmlformats.org/drawingml/2006/main">
            <a:off x="514350" y="6438900"/>
            <a:ext cx="4381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0">
                <a:solidFill>
                  <a:srgbClr val="64748B"/>
                </a:solidFill>
                <a:latin typeface="Aptos"/>
                <a:ea typeface="Aptos"/>
                <a:cs typeface="Aptos"/>
              </a:defRPr>
            </a:pPr>
            <a:r>
              <a:rPr sz="750" b="0">
                <a:solidFill>
                  <a:srgbClr val="64748B"/>
                </a:solidFill>
                <a:latin typeface="Aptos"/>
                <a:ea typeface="Aptos"/>
                <a:cs typeface="Aptos"/>
              </a:rPr>
              <a:t>The Liquid Audit | Hotel value walkthrough</a:t>
            </a:r>
          </a:p>
        </p:txBody>
      </p:sp>
      <p:sp>
        <p:nvSpPr>
          <p:cNvPr id="3" name="">
            <a:extLst xmlns:a="http://schemas.openxmlformats.org/drawingml/2006/main">
              <a:ext uri="{FF2B5EF4-FFF2-40B4-BE49-F238E27FC236}">
                <a16:creationId xmlns:a16="http://schemas.microsoft.com/office/drawing/2014/main" id="{C52504C5-5BE5-44C5-ACBD-2E79056CEA56}"/>
              </a:ext>
            </a:extLst>
          </p:cNvPr>
          <p:cNvSpPr>
            <a:spLocks xmlns:a="http://schemas.openxmlformats.org/drawingml/2006/main" noGrp="1"/>
          </p:cNvSpPr>
          <p:nvPr/>
        </p:nvSpPr>
        <p:spPr>
          <a:xfrm xmlns:a="http://schemas.openxmlformats.org/drawingml/2006/main">
            <a:off x="11049000" y="6438900"/>
            <a:ext cx="6477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r">
              <a:defRPr sz="750" b="0">
                <a:solidFill>
                  <a:srgbClr val="64748B"/>
                </a:solidFill>
                <a:latin typeface="Aptos"/>
                <a:ea typeface="Aptos"/>
                <a:cs typeface="Aptos"/>
              </a:defRPr>
            </a:pPr>
            <a:r>
              <a:rPr sz="750" b="0">
                <a:solidFill>
                  <a:srgbClr val="64748B"/>
                </a:solidFill>
                <a:latin typeface="Aptos"/>
                <a:ea typeface="Aptos"/>
                <a:cs typeface="Aptos"/>
              </a:rPr>
              <a:t>04</a:t>
            </a:r>
          </a:p>
        </p:txBody>
      </p:sp>
      <p:sp>
        <p:nvSpPr>
          <p:cNvPr id="4" name="kicker-4-marker">
            <a:extLst xmlns:a="http://schemas.openxmlformats.org/drawingml/2006/main">
              <a:ext uri="{FF2B5EF4-FFF2-40B4-BE49-F238E27FC236}">
                <a16:creationId xmlns:a16="http://schemas.microsoft.com/office/drawing/2014/main" id="{15225276-EB12-40C0-8C27-5C639D0ECFDF}"/>
              </a:ext>
            </a:extLst>
          </p:cNvPr>
          <p:cNvSpPr>
            <a:spLocks xmlns:a="http://schemas.openxmlformats.org/drawingml/2006/main" noGrp="1"/>
          </p:cNvSpPr>
          <p:nvPr/>
        </p:nvSpPr>
        <p:spPr>
          <a:xfrm xmlns:a="http://schemas.openxmlformats.org/drawingml/2006/main">
            <a:off x="514350" y="485775"/>
            <a:ext cx="76200" cy="76200"/>
          </a:xfrm>
          <a:prstGeom xmlns:a="http://schemas.openxmlformats.org/drawingml/2006/main" prst="rect">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5" name="kicker-4-label">
            <a:extLst xmlns:a="http://schemas.openxmlformats.org/drawingml/2006/main">
              <a:ext uri="{FF2B5EF4-FFF2-40B4-BE49-F238E27FC236}">
                <a16:creationId xmlns:a16="http://schemas.microsoft.com/office/drawing/2014/main" id="{FCCC0304-34A6-46A6-B924-F2423FAAB397}"/>
              </a:ext>
            </a:extLst>
          </p:cNvPr>
          <p:cNvSpPr>
            <a:spLocks xmlns:a="http://schemas.openxmlformats.org/drawingml/2006/main" noGrp="1"/>
          </p:cNvSpPr>
          <p:nvPr/>
        </p:nvSpPr>
        <p:spPr>
          <a:xfrm xmlns:a="http://schemas.openxmlformats.org/drawingml/2006/main">
            <a:off x="685800" y="419100"/>
            <a:ext cx="495300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825" b="1">
                <a:solidFill>
                  <a:srgbClr val="4F46E5"/>
                </a:solidFill>
                <a:latin typeface="Aptos"/>
                <a:ea typeface="Aptos"/>
                <a:cs typeface="Aptos"/>
              </a:defRPr>
            </a:pPr>
            <a:r>
              <a:rPr sz="825" b="1">
                <a:solidFill>
                  <a:srgbClr val="4F46E5"/>
                </a:solidFill>
                <a:latin typeface="Aptos"/>
                <a:ea typeface="Aptos"/>
                <a:cs typeface="Aptos"/>
              </a:rPr>
              <a:t>EVENT SETUP</a:t>
            </a:r>
          </a:p>
        </p:txBody>
      </p:sp>
      <p:sp>
        <p:nvSpPr>
          <p:cNvPr id="6" name="">
            <a:extLst xmlns:a="http://schemas.openxmlformats.org/drawingml/2006/main">
              <a:ext uri="{FF2B5EF4-FFF2-40B4-BE49-F238E27FC236}">
                <a16:creationId xmlns:a16="http://schemas.microsoft.com/office/drawing/2014/main" id="{D3304AE6-8006-4CEA-9344-D564BD0A7A1F}"/>
              </a:ext>
            </a:extLst>
          </p:cNvPr>
          <p:cNvSpPr>
            <a:spLocks xmlns:a="http://schemas.openxmlformats.org/drawingml/2006/main" noGrp="1"/>
          </p:cNvSpPr>
          <p:nvPr/>
        </p:nvSpPr>
        <p:spPr>
          <a:xfrm xmlns:a="http://schemas.openxmlformats.org/drawingml/2006/main">
            <a:off x="514350" y="781050"/>
            <a:ext cx="6286500" cy="8191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3000" b="1">
                <a:solidFill>
                  <a:srgbClr val="0F172A"/>
                </a:solidFill>
                <a:latin typeface="Aptos Display"/>
                <a:ea typeface="Aptos Display"/>
                <a:cs typeface="Aptos Display"/>
              </a:defRPr>
            </a:pPr>
            <a:r>
              <a:rPr sz="3000" b="1">
                <a:solidFill>
                  <a:srgbClr val="0F172A"/>
                </a:solidFill>
                <a:latin typeface="Aptos Display"/>
                <a:ea typeface="Aptos Display"/>
                <a:cs typeface="Aptos Display"/>
              </a:rPr>
              <a:t>Setup turns a booking into a ready service plan.</a:t>
            </a:r>
          </a:p>
        </p:txBody>
      </p:sp>
      <p:sp>
        <p:nvSpPr>
          <p:cNvPr id="7" name="">
            <a:extLst xmlns:a="http://schemas.openxmlformats.org/drawingml/2006/main">
              <a:ext uri="{FF2B5EF4-FFF2-40B4-BE49-F238E27FC236}">
                <a16:creationId xmlns:a16="http://schemas.microsoft.com/office/drawing/2014/main" id="{D2540FC5-E1D9-4B80-88FC-4036C2613C51}"/>
              </a:ext>
            </a:extLst>
          </p:cNvPr>
          <p:cNvSpPr>
            <a:spLocks xmlns:a="http://schemas.openxmlformats.org/drawingml/2006/main" noGrp="1"/>
          </p:cNvSpPr>
          <p:nvPr/>
        </p:nvSpPr>
        <p:spPr>
          <a:xfrm xmlns:a="http://schemas.openxmlformats.org/drawingml/2006/main">
            <a:off x="533400" y="1714500"/>
            <a:ext cx="5905500" cy="590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0">
                <a:solidFill>
                  <a:srgbClr val="475569"/>
                </a:solidFill>
                <a:latin typeface="Aptos"/>
                <a:ea typeface="Aptos"/>
                <a:cs typeface="Aptos"/>
              </a:defRPr>
            </a:pPr>
            <a:r>
              <a:rPr sz="1350" b="0">
                <a:solidFill>
                  <a:srgbClr val="475569"/>
                </a:solidFill>
                <a:latin typeface="Aptos"/>
                <a:ea typeface="Aptos"/>
                <a:cs typeface="Aptos"/>
              </a:rPr>
              <a:t>The setup path translates the event booking into menus, packages, stations, par levels, staffing notes, templates, and BEO-style packets.</a:t>
            </a:r>
          </a:p>
        </p:txBody>
      </p:sp>
      <p:sp>
        <p:nvSpPr>
          <p:cNvPr id="8" name="">
            <a:extLst xmlns:a="http://schemas.openxmlformats.org/drawingml/2006/main">
              <a:ext uri="{FF2B5EF4-FFF2-40B4-BE49-F238E27FC236}">
                <a16:creationId xmlns:a16="http://schemas.microsoft.com/office/drawing/2014/main" id="{321BDD25-32A1-44A0-915B-8D97E246DBBF}"/>
              </a:ext>
            </a:extLst>
          </p:cNvPr>
          <p:cNvSpPr>
            <a:spLocks xmlns:a="http://schemas.openxmlformats.org/drawingml/2006/main" noGrp="1"/>
          </p:cNvSpPr>
          <p:nvPr/>
        </p:nvSpPr>
        <p:spPr>
          <a:xfrm xmlns:a="http://schemas.openxmlformats.org/drawingml/2006/main">
            <a:off x="647700" y="2724150"/>
            <a:ext cx="1809750" cy="323850"/>
          </a:xfrm>
          <a:prstGeom xmlns:a="http://schemas.openxmlformats.org/drawingml/2006/main" prst="rect">
            <a:avLst/>
          </a:prstGeom>
          <a:solidFill xmlns:a="http://schemas.openxmlformats.org/drawingml/2006/main">
            <a:srgbClr val="EEF2FF"/>
          </a:solidFill>
          <a:ln xmlns:a="http://schemas.openxmlformats.org/drawingml/2006/main" w="9525">
            <a:solidFill>
              <a:srgbClr val="C7D2FE"/>
            </a:solidFill>
            <a:prstDash val="solid"/>
          </a:ln>
        </p:spPr>
      </p:sp>
      <p:sp>
        <p:nvSpPr>
          <p:cNvPr id="9" name="">
            <a:extLst xmlns:a="http://schemas.openxmlformats.org/drawingml/2006/main">
              <a:ext uri="{FF2B5EF4-FFF2-40B4-BE49-F238E27FC236}">
                <a16:creationId xmlns:a16="http://schemas.microsoft.com/office/drawing/2014/main" id="{88A32E42-7AB6-446D-8FA6-7F5F18760EEB}"/>
              </a:ext>
            </a:extLst>
          </p:cNvPr>
          <p:cNvSpPr>
            <a:spLocks xmlns:a="http://schemas.openxmlformats.org/drawingml/2006/main" noGrp="1"/>
          </p:cNvSpPr>
          <p:nvPr/>
        </p:nvSpPr>
        <p:spPr>
          <a:xfrm xmlns:a="http://schemas.openxmlformats.org/drawingml/2006/main">
            <a:off x="762000" y="2838450"/>
            <a:ext cx="76200" cy="76200"/>
          </a:xfrm>
          <a:prstGeom xmlns:a="http://schemas.openxmlformats.org/drawingml/2006/main" prst="rect">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10" name="">
            <a:extLst xmlns:a="http://schemas.openxmlformats.org/drawingml/2006/main">
              <a:ext uri="{FF2B5EF4-FFF2-40B4-BE49-F238E27FC236}">
                <a16:creationId xmlns:a16="http://schemas.microsoft.com/office/drawing/2014/main" id="{706907B3-CFAA-48C6-9652-FD5BA9E8824D}"/>
              </a:ext>
            </a:extLst>
          </p:cNvPr>
          <p:cNvSpPr>
            <a:spLocks xmlns:a="http://schemas.openxmlformats.org/drawingml/2006/main" noGrp="1"/>
          </p:cNvSpPr>
          <p:nvPr/>
        </p:nvSpPr>
        <p:spPr>
          <a:xfrm xmlns:a="http://schemas.openxmlformats.org/drawingml/2006/main">
            <a:off x="914400" y="2800350"/>
            <a:ext cx="14287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0F172A"/>
                </a:solidFill>
                <a:latin typeface="Aptos"/>
                <a:ea typeface="Aptos"/>
                <a:cs typeface="Aptos"/>
              </a:defRPr>
            </a:pPr>
            <a:r>
              <a:rPr sz="900" b="1">
                <a:solidFill>
                  <a:srgbClr val="0F172A"/>
                </a:solidFill>
                <a:latin typeface="Aptos"/>
                <a:ea typeface="Aptos"/>
                <a:cs typeface="Aptos"/>
              </a:rPr>
              <a:t>1. Event details</a:t>
            </a:r>
          </a:p>
        </p:txBody>
      </p:sp>
      <p:sp>
        <p:nvSpPr>
          <p:cNvPr id="11" name="">
            <a:extLst xmlns:a="http://schemas.openxmlformats.org/drawingml/2006/main">
              <a:ext uri="{FF2B5EF4-FFF2-40B4-BE49-F238E27FC236}">
                <a16:creationId xmlns:a16="http://schemas.microsoft.com/office/drawing/2014/main" id="{A771C6CD-AC79-439A-8431-425F4EA3986B}"/>
              </a:ext>
            </a:extLst>
          </p:cNvPr>
          <p:cNvSpPr>
            <a:spLocks xmlns:a="http://schemas.openxmlformats.org/drawingml/2006/main" noGrp="1"/>
          </p:cNvSpPr>
          <p:nvPr/>
        </p:nvSpPr>
        <p:spPr>
          <a:xfrm xmlns:a="http://schemas.openxmlformats.org/drawingml/2006/main">
            <a:off x="2609850" y="2886075"/>
            <a:ext cx="476250" cy="28575"/>
          </a:xfrm>
          <a:prstGeom xmlns:a="http://schemas.openxmlformats.org/drawingml/2006/main" prst="rect">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12" name="">
            <a:extLst xmlns:a="http://schemas.openxmlformats.org/drawingml/2006/main">
              <a:ext uri="{FF2B5EF4-FFF2-40B4-BE49-F238E27FC236}">
                <a16:creationId xmlns:a16="http://schemas.microsoft.com/office/drawing/2014/main" id="{9CFF98AC-EA3C-40A0-BF69-CB790B1E1145}"/>
              </a:ext>
            </a:extLst>
          </p:cNvPr>
          <p:cNvSpPr>
            <a:spLocks xmlns:a="http://schemas.openxmlformats.org/drawingml/2006/main" noGrp="1"/>
          </p:cNvSpPr>
          <p:nvPr/>
        </p:nvSpPr>
        <p:spPr>
          <a:xfrm xmlns:a="http://schemas.openxmlformats.org/drawingml/2006/main">
            <a:off x="3000375" y="2828925"/>
            <a:ext cx="114300" cy="114300"/>
          </a:xfrm>
          <a:prstGeom xmlns:a="http://schemas.openxmlformats.org/drawingml/2006/main" prst="triangle">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13" name="">
            <a:extLst xmlns:a="http://schemas.openxmlformats.org/drawingml/2006/main">
              <a:ext uri="{FF2B5EF4-FFF2-40B4-BE49-F238E27FC236}">
                <a16:creationId xmlns:a16="http://schemas.microsoft.com/office/drawing/2014/main" id="{AE339FD2-DBB4-49E2-A5C5-5FCD1A2A15C4}"/>
              </a:ext>
            </a:extLst>
          </p:cNvPr>
          <p:cNvSpPr>
            <a:spLocks xmlns:a="http://schemas.openxmlformats.org/drawingml/2006/main" noGrp="1"/>
          </p:cNvSpPr>
          <p:nvPr/>
        </p:nvSpPr>
        <p:spPr>
          <a:xfrm xmlns:a="http://schemas.openxmlformats.org/drawingml/2006/main">
            <a:off x="3238500" y="2724150"/>
            <a:ext cx="2095500" cy="323850"/>
          </a:xfrm>
          <a:prstGeom xmlns:a="http://schemas.openxmlformats.org/drawingml/2006/main" prst="rect">
            <a:avLst/>
          </a:prstGeom>
          <a:solidFill xmlns:a="http://schemas.openxmlformats.org/drawingml/2006/main">
            <a:srgbClr val="EEF2FF"/>
          </a:solidFill>
          <a:ln xmlns:a="http://schemas.openxmlformats.org/drawingml/2006/main" w="9525">
            <a:solidFill>
              <a:srgbClr val="C7D2FE"/>
            </a:solidFill>
            <a:prstDash val="solid"/>
          </a:ln>
        </p:spPr>
      </p:sp>
      <p:sp>
        <p:nvSpPr>
          <p:cNvPr id="14" name="">
            <a:extLst xmlns:a="http://schemas.openxmlformats.org/drawingml/2006/main">
              <a:ext uri="{FF2B5EF4-FFF2-40B4-BE49-F238E27FC236}">
                <a16:creationId xmlns:a16="http://schemas.microsoft.com/office/drawing/2014/main" id="{9B947FD3-68AB-4735-9C94-3E2D8420685F}"/>
              </a:ext>
            </a:extLst>
          </p:cNvPr>
          <p:cNvSpPr>
            <a:spLocks xmlns:a="http://schemas.openxmlformats.org/drawingml/2006/main" noGrp="1"/>
          </p:cNvSpPr>
          <p:nvPr/>
        </p:nvSpPr>
        <p:spPr>
          <a:xfrm xmlns:a="http://schemas.openxmlformats.org/drawingml/2006/main">
            <a:off x="3352800" y="2838450"/>
            <a:ext cx="76200" cy="76200"/>
          </a:xfrm>
          <a:prstGeom xmlns:a="http://schemas.openxmlformats.org/drawingml/2006/main" prst="rect">
            <a:avLst/>
          </a:prstGeom>
          <a:solidFill xmlns:a="http://schemas.openxmlformats.org/drawingml/2006/main">
            <a:srgbClr val="14B8A6"/>
          </a:solidFill>
          <a:ln xmlns:a="http://schemas.openxmlformats.org/drawingml/2006/main" w="0">
            <a:solidFill>
              <a:srgbClr val="000000">
                <a:alpha val="0"/>
              </a:srgbClr>
            </a:solidFill>
            <a:prstDash val="solid"/>
          </a:ln>
        </p:spPr>
      </p:sp>
      <p:sp>
        <p:nvSpPr>
          <p:cNvPr id="15" name="">
            <a:extLst xmlns:a="http://schemas.openxmlformats.org/drawingml/2006/main">
              <a:ext uri="{FF2B5EF4-FFF2-40B4-BE49-F238E27FC236}">
                <a16:creationId xmlns:a16="http://schemas.microsoft.com/office/drawing/2014/main" id="{02D50E03-316B-431A-975A-87DA59BD5D74}"/>
              </a:ext>
            </a:extLst>
          </p:cNvPr>
          <p:cNvSpPr>
            <a:spLocks xmlns:a="http://schemas.openxmlformats.org/drawingml/2006/main" noGrp="1"/>
          </p:cNvSpPr>
          <p:nvPr/>
        </p:nvSpPr>
        <p:spPr>
          <a:xfrm xmlns:a="http://schemas.openxmlformats.org/drawingml/2006/main">
            <a:off x="3505200" y="2800350"/>
            <a:ext cx="1714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0F172A"/>
                </a:solidFill>
                <a:latin typeface="Aptos"/>
                <a:ea typeface="Aptos"/>
                <a:cs typeface="Aptos"/>
              </a:defRPr>
            </a:pPr>
            <a:r>
              <a:rPr sz="900" b="1">
                <a:solidFill>
                  <a:srgbClr val="0F172A"/>
                </a:solidFill>
                <a:latin typeface="Aptos"/>
                <a:ea typeface="Aptos"/>
                <a:cs typeface="Aptos"/>
              </a:rPr>
              <a:t>2. Menu and packages</a:t>
            </a:r>
          </a:p>
        </p:txBody>
      </p:sp>
      <p:sp>
        <p:nvSpPr>
          <p:cNvPr id="16" name="">
            <a:extLst xmlns:a="http://schemas.openxmlformats.org/drawingml/2006/main">
              <a:ext uri="{FF2B5EF4-FFF2-40B4-BE49-F238E27FC236}">
                <a16:creationId xmlns:a16="http://schemas.microsoft.com/office/drawing/2014/main" id="{42CB17D7-88F1-4DB4-A321-DF99E3996AB6}"/>
              </a:ext>
            </a:extLst>
          </p:cNvPr>
          <p:cNvSpPr>
            <a:spLocks xmlns:a="http://schemas.openxmlformats.org/drawingml/2006/main" noGrp="1"/>
          </p:cNvSpPr>
          <p:nvPr/>
        </p:nvSpPr>
        <p:spPr>
          <a:xfrm xmlns:a="http://schemas.openxmlformats.org/drawingml/2006/main">
            <a:off x="5486400" y="2886075"/>
            <a:ext cx="476250" cy="28575"/>
          </a:xfrm>
          <a:prstGeom xmlns:a="http://schemas.openxmlformats.org/drawingml/2006/main" prst="rect">
            <a:avLst/>
          </a:prstGeom>
          <a:solidFill xmlns:a="http://schemas.openxmlformats.org/drawingml/2006/main">
            <a:srgbClr val="14B8A6"/>
          </a:solidFill>
          <a:ln xmlns:a="http://schemas.openxmlformats.org/drawingml/2006/main" w="0">
            <a:solidFill>
              <a:srgbClr val="000000">
                <a:alpha val="0"/>
              </a:srgbClr>
            </a:solidFill>
            <a:prstDash val="solid"/>
          </a:ln>
        </p:spPr>
      </p:sp>
      <p:sp>
        <p:nvSpPr>
          <p:cNvPr id="17" name="">
            <a:extLst xmlns:a="http://schemas.openxmlformats.org/drawingml/2006/main">
              <a:ext uri="{FF2B5EF4-FFF2-40B4-BE49-F238E27FC236}">
                <a16:creationId xmlns:a16="http://schemas.microsoft.com/office/drawing/2014/main" id="{2D4AA196-6A85-4249-962F-5CDEC030B886}"/>
              </a:ext>
            </a:extLst>
          </p:cNvPr>
          <p:cNvSpPr>
            <a:spLocks xmlns:a="http://schemas.openxmlformats.org/drawingml/2006/main" noGrp="1"/>
          </p:cNvSpPr>
          <p:nvPr/>
        </p:nvSpPr>
        <p:spPr>
          <a:xfrm xmlns:a="http://schemas.openxmlformats.org/drawingml/2006/main">
            <a:off x="5876925" y="2828925"/>
            <a:ext cx="114300" cy="114300"/>
          </a:xfrm>
          <a:prstGeom xmlns:a="http://schemas.openxmlformats.org/drawingml/2006/main" prst="triangle">
            <a:avLst/>
          </a:prstGeom>
          <a:solidFill xmlns:a="http://schemas.openxmlformats.org/drawingml/2006/main">
            <a:srgbClr val="14B8A6"/>
          </a:solidFill>
          <a:ln xmlns:a="http://schemas.openxmlformats.org/drawingml/2006/main" w="0">
            <a:solidFill>
              <a:srgbClr val="000000">
                <a:alpha val="0"/>
              </a:srgbClr>
            </a:solidFill>
            <a:prstDash val="solid"/>
          </a:ln>
        </p:spPr>
      </p:sp>
      <p:sp>
        <p:nvSpPr>
          <p:cNvPr id="18" name="">
            <a:extLst xmlns:a="http://schemas.openxmlformats.org/drawingml/2006/main">
              <a:ext uri="{FF2B5EF4-FFF2-40B4-BE49-F238E27FC236}">
                <a16:creationId xmlns:a16="http://schemas.microsoft.com/office/drawing/2014/main" id="{D5564BCA-AB2A-443C-8973-413A6E792400}"/>
              </a:ext>
            </a:extLst>
          </p:cNvPr>
          <p:cNvSpPr>
            <a:spLocks xmlns:a="http://schemas.openxmlformats.org/drawingml/2006/main" noGrp="1"/>
          </p:cNvSpPr>
          <p:nvPr/>
        </p:nvSpPr>
        <p:spPr>
          <a:xfrm xmlns:a="http://schemas.openxmlformats.org/drawingml/2006/main">
            <a:off x="6115050" y="2724150"/>
            <a:ext cx="2000250" cy="323850"/>
          </a:xfrm>
          <a:prstGeom xmlns:a="http://schemas.openxmlformats.org/drawingml/2006/main" prst="rect">
            <a:avLst/>
          </a:prstGeom>
          <a:solidFill xmlns:a="http://schemas.openxmlformats.org/drawingml/2006/main">
            <a:srgbClr val="EEF2FF"/>
          </a:solidFill>
          <a:ln xmlns:a="http://schemas.openxmlformats.org/drawingml/2006/main" w="9525">
            <a:solidFill>
              <a:srgbClr val="C7D2FE"/>
            </a:solidFill>
            <a:prstDash val="solid"/>
          </a:ln>
        </p:spPr>
      </p:sp>
      <p:sp>
        <p:nvSpPr>
          <p:cNvPr id="19" name="">
            <a:extLst xmlns:a="http://schemas.openxmlformats.org/drawingml/2006/main">
              <a:ext uri="{FF2B5EF4-FFF2-40B4-BE49-F238E27FC236}">
                <a16:creationId xmlns:a16="http://schemas.microsoft.com/office/drawing/2014/main" id="{3BE89B28-FA97-4CAC-B185-8D1B919D2063}"/>
              </a:ext>
            </a:extLst>
          </p:cNvPr>
          <p:cNvSpPr>
            <a:spLocks xmlns:a="http://schemas.openxmlformats.org/drawingml/2006/main" noGrp="1"/>
          </p:cNvSpPr>
          <p:nvPr/>
        </p:nvSpPr>
        <p:spPr>
          <a:xfrm xmlns:a="http://schemas.openxmlformats.org/drawingml/2006/main">
            <a:off x="6229350" y="2838450"/>
            <a:ext cx="76200" cy="76200"/>
          </a:xfrm>
          <a:prstGeom xmlns:a="http://schemas.openxmlformats.org/drawingml/2006/main" prst="rect">
            <a:avLst/>
          </a:prstGeom>
          <a:solidFill xmlns:a="http://schemas.openxmlformats.org/drawingml/2006/main">
            <a:srgbClr val="F59E0B"/>
          </a:solidFill>
          <a:ln xmlns:a="http://schemas.openxmlformats.org/drawingml/2006/main" w="0">
            <a:solidFill>
              <a:srgbClr val="000000">
                <a:alpha val="0"/>
              </a:srgbClr>
            </a:solidFill>
            <a:prstDash val="solid"/>
          </a:ln>
        </p:spPr>
      </p:sp>
      <p:sp>
        <p:nvSpPr>
          <p:cNvPr id="20" name="">
            <a:extLst xmlns:a="http://schemas.openxmlformats.org/drawingml/2006/main">
              <a:ext uri="{FF2B5EF4-FFF2-40B4-BE49-F238E27FC236}">
                <a16:creationId xmlns:a16="http://schemas.microsoft.com/office/drawing/2014/main" id="{797F50CC-8D44-41C8-B73F-37F50410E100}"/>
              </a:ext>
            </a:extLst>
          </p:cNvPr>
          <p:cNvSpPr>
            <a:spLocks xmlns:a="http://schemas.openxmlformats.org/drawingml/2006/main" noGrp="1"/>
          </p:cNvSpPr>
          <p:nvPr/>
        </p:nvSpPr>
        <p:spPr>
          <a:xfrm xmlns:a="http://schemas.openxmlformats.org/drawingml/2006/main">
            <a:off x="6381750" y="2800350"/>
            <a:ext cx="16192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0F172A"/>
                </a:solidFill>
                <a:latin typeface="Aptos"/>
                <a:ea typeface="Aptos"/>
                <a:cs typeface="Aptos"/>
              </a:defRPr>
            </a:pPr>
            <a:r>
              <a:rPr sz="900" b="1">
                <a:solidFill>
                  <a:srgbClr val="0F172A"/>
                </a:solidFill>
                <a:latin typeface="Aptos"/>
                <a:ea typeface="Aptos"/>
                <a:cs typeface="Aptos"/>
              </a:rPr>
              <a:t>3. Stations and par</a:t>
            </a:r>
          </a:p>
        </p:txBody>
      </p:sp>
      <p:sp>
        <p:nvSpPr>
          <p:cNvPr id="21" name="">
            <a:extLst xmlns:a="http://schemas.openxmlformats.org/drawingml/2006/main">
              <a:ext uri="{FF2B5EF4-FFF2-40B4-BE49-F238E27FC236}">
                <a16:creationId xmlns:a16="http://schemas.microsoft.com/office/drawing/2014/main" id="{A0EB9988-488D-40C3-A828-6B83BBCBA5AC}"/>
              </a:ext>
            </a:extLst>
          </p:cNvPr>
          <p:cNvSpPr>
            <a:spLocks xmlns:a="http://schemas.openxmlformats.org/drawingml/2006/main" noGrp="1"/>
          </p:cNvSpPr>
          <p:nvPr/>
        </p:nvSpPr>
        <p:spPr>
          <a:xfrm xmlns:a="http://schemas.openxmlformats.org/drawingml/2006/main">
            <a:off x="8267700" y="2886075"/>
            <a:ext cx="476250" cy="28575"/>
          </a:xfrm>
          <a:prstGeom xmlns:a="http://schemas.openxmlformats.org/drawingml/2006/main" prst="rect">
            <a:avLst/>
          </a:prstGeom>
          <a:solidFill xmlns:a="http://schemas.openxmlformats.org/drawingml/2006/main">
            <a:srgbClr val="F59E0B"/>
          </a:solidFill>
          <a:ln xmlns:a="http://schemas.openxmlformats.org/drawingml/2006/main" w="0">
            <a:solidFill>
              <a:srgbClr val="000000">
                <a:alpha val="0"/>
              </a:srgbClr>
            </a:solidFill>
            <a:prstDash val="solid"/>
          </a:ln>
        </p:spPr>
      </p:sp>
      <p:sp>
        <p:nvSpPr>
          <p:cNvPr id="22" name="">
            <a:extLst xmlns:a="http://schemas.openxmlformats.org/drawingml/2006/main">
              <a:ext uri="{FF2B5EF4-FFF2-40B4-BE49-F238E27FC236}">
                <a16:creationId xmlns:a16="http://schemas.microsoft.com/office/drawing/2014/main" id="{4EB86265-F975-4265-9032-418540C1BC77}"/>
              </a:ext>
            </a:extLst>
          </p:cNvPr>
          <p:cNvSpPr>
            <a:spLocks xmlns:a="http://schemas.openxmlformats.org/drawingml/2006/main" noGrp="1"/>
          </p:cNvSpPr>
          <p:nvPr/>
        </p:nvSpPr>
        <p:spPr>
          <a:xfrm xmlns:a="http://schemas.openxmlformats.org/drawingml/2006/main">
            <a:off x="8658225" y="2828925"/>
            <a:ext cx="114300" cy="114300"/>
          </a:xfrm>
          <a:prstGeom xmlns:a="http://schemas.openxmlformats.org/drawingml/2006/main" prst="triangle">
            <a:avLst/>
          </a:prstGeom>
          <a:solidFill xmlns:a="http://schemas.openxmlformats.org/drawingml/2006/main">
            <a:srgbClr val="F59E0B"/>
          </a:solidFill>
          <a:ln xmlns:a="http://schemas.openxmlformats.org/drawingml/2006/main" w="0">
            <a:solidFill>
              <a:srgbClr val="000000">
                <a:alpha val="0"/>
              </a:srgbClr>
            </a:solidFill>
            <a:prstDash val="solid"/>
          </a:ln>
        </p:spPr>
      </p:sp>
      <p:sp>
        <p:nvSpPr>
          <p:cNvPr id="23" name="">
            <a:extLst xmlns:a="http://schemas.openxmlformats.org/drawingml/2006/main">
              <a:ext uri="{FF2B5EF4-FFF2-40B4-BE49-F238E27FC236}">
                <a16:creationId xmlns:a16="http://schemas.microsoft.com/office/drawing/2014/main" id="{B67E4B90-1854-4449-B092-4A7FF5506464}"/>
              </a:ext>
            </a:extLst>
          </p:cNvPr>
          <p:cNvSpPr>
            <a:spLocks xmlns:a="http://schemas.openxmlformats.org/drawingml/2006/main" noGrp="1"/>
          </p:cNvSpPr>
          <p:nvPr/>
        </p:nvSpPr>
        <p:spPr>
          <a:xfrm xmlns:a="http://schemas.openxmlformats.org/drawingml/2006/main">
            <a:off x="8896350" y="2724150"/>
            <a:ext cx="2190750" cy="323850"/>
          </a:xfrm>
          <a:prstGeom xmlns:a="http://schemas.openxmlformats.org/drawingml/2006/main" prst="rect">
            <a:avLst/>
          </a:prstGeom>
          <a:solidFill xmlns:a="http://schemas.openxmlformats.org/drawingml/2006/main">
            <a:srgbClr val="EEF2FF"/>
          </a:solidFill>
          <a:ln xmlns:a="http://schemas.openxmlformats.org/drawingml/2006/main" w="9525">
            <a:solidFill>
              <a:srgbClr val="C7D2FE"/>
            </a:solidFill>
            <a:prstDash val="solid"/>
          </a:ln>
        </p:spPr>
      </p:sp>
      <p:sp>
        <p:nvSpPr>
          <p:cNvPr id="24" name="">
            <a:extLst xmlns:a="http://schemas.openxmlformats.org/drawingml/2006/main">
              <a:ext uri="{FF2B5EF4-FFF2-40B4-BE49-F238E27FC236}">
                <a16:creationId xmlns:a16="http://schemas.microsoft.com/office/drawing/2014/main" id="{35DA735A-6878-4F45-855C-1BA1A9C58E1F}"/>
              </a:ext>
            </a:extLst>
          </p:cNvPr>
          <p:cNvSpPr>
            <a:spLocks xmlns:a="http://schemas.openxmlformats.org/drawingml/2006/main" noGrp="1"/>
          </p:cNvSpPr>
          <p:nvPr/>
        </p:nvSpPr>
        <p:spPr>
          <a:xfrm xmlns:a="http://schemas.openxmlformats.org/drawingml/2006/main">
            <a:off x="9010650" y="2838450"/>
            <a:ext cx="76200" cy="76200"/>
          </a:xfrm>
          <a:prstGeom xmlns:a="http://schemas.openxmlformats.org/drawingml/2006/main" prst="rect">
            <a:avLst/>
          </a:prstGeom>
          <a:solidFill xmlns:a="http://schemas.openxmlformats.org/drawingml/2006/main">
            <a:srgbClr val="22C55E"/>
          </a:solidFill>
          <a:ln xmlns:a="http://schemas.openxmlformats.org/drawingml/2006/main" w="0">
            <a:solidFill>
              <a:srgbClr val="000000">
                <a:alpha val="0"/>
              </a:srgbClr>
            </a:solidFill>
            <a:prstDash val="solid"/>
          </a:ln>
        </p:spPr>
      </p:sp>
      <p:sp>
        <p:nvSpPr>
          <p:cNvPr id="25" name="">
            <a:extLst xmlns:a="http://schemas.openxmlformats.org/drawingml/2006/main">
              <a:ext uri="{FF2B5EF4-FFF2-40B4-BE49-F238E27FC236}">
                <a16:creationId xmlns:a16="http://schemas.microsoft.com/office/drawing/2014/main" id="{CF82D5BD-C546-49FB-9F16-761C4CFE50D0}"/>
              </a:ext>
            </a:extLst>
          </p:cNvPr>
          <p:cNvSpPr>
            <a:spLocks xmlns:a="http://schemas.openxmlformats.org/drawingml/2006/main" noGrp="1"/>
          </p:cNvSpPr>
          <p:nvPr/>
        </p:nvSpPr>
        <p:spPr>
          <a:xfrm xmlns:a="http://schemas.openxmlformats.org/drawingml/2006/main">
            <a:off x="9163050" y="2800350"/>
            <a:ext cx="18097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0F172A"/>
                </a:solidFill>
                <a:latin typeface="Aptos"/>
                <a:ea typeface="Aptos"/>
                <a:cs typeface="Aptos"/>
              </a:defRPr>
            </a:pPr>
            <a:r>
              <a:rPr sz="900" b="1">
                <a:solidFill>
                  <a:srgbClr val="0F172A"/>
                </a:solidFill>
                <a:latin typeface="Aptos"/>
                <a:ea typeface="Aptos"/>
                <a:cs typeface="Aptos"/>
              </a:rPr>
              <a:t>4. Packet and go-live</a:t>
            </a:r>
          </a:p>
        </p:txBody>
      </p:sp>
      <p:sp>
        <p:nvSpPr>
          <p:cNvPr id="26" name="">
            <a:extLst xmlns:a="http://schemas.openxmlformats.org/drawingml/2006/main">
              <a:ext uri="{FF2B5EF4-FFF2-40B4-BE49-F238E27FC236}">
                <a16:creationId xmlns:a16="http://schemas.microsoft.com/office/drawing/2014/main" id="{36277537-8B11-4DF7-B213-18B44AEB4FEB}"/>
              </a:ext>
            </a:extLst>
          </p:cNvPr>
          <p:cNvSpPr>
            <a:spLocks xmlns:a="http://schemas.openxmlformats.org/drawingml/2006/main" noGrp="1"/>
          </p:cNvSpPr>
          <p:nvPr/>
        </p:nvSpPr>
        <p:spPr>
          <a:xfrm xmlns:a="http://schemas.openxmlformats.org/drawingml/2006/main">
            <a:off x="742950" y="3581400"/>
            <a:ext cx="4953000" cy="213360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27" name="">
            <a:extLst xmlns:a="http://schemas.openxmlformats.org/drawingml/2006/main">
              <a:ext uri="{FF2B5EF4-FFF2-40B4-BE49-F238E27FC236}">
                <a16:creationId xmlns:a16="http://schemas.microsoft.com/office/drawing/2014/main" id="{536A1BAE-0A05-4A8C-88FB-903F4203E6BB}"/>
              </a:ext>
            </a:extLst>
          </p:cNvPr>
          <p:cNvSpPr>
            <a:spLocks xmlns:a="http://schemas.openxmlformats.org/drawingml/2006/main" noGrp="1"/>
          </p:cNvSpPr>
          <p:nvPr/>
        </p:nvSpPr>
        <p:spPr>
          <a:xfrm xmlns:a="http://schemas.openxmlformats.org/drawingml/2006/main">
            <a:off x="742950" y="3581400"/>
            <a:ext cx="4953000" cy="3238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28" name="">
            <a:extLst xmlns:a="http://schemas.openxmlformats.org/drawingml/2006/main">
              <a:ext uri="{FF2B5EF4-FFF2-40B4-BE49-F238E27FC236}">
                <a16:creationId xmlns:a16="http://schemas.microsoft.com/office/drawing/2014/main" id="{D91E47AE-2867-43E1-A47F-FC5A21CD9916}"/>
              </a:ext>
            </a:extLst>
          </p:cNvPr>
          <p:cNvSpPr>
            <a:spLocks xmlns:a="http://schemas.openxmlformats.org/drawingml/2006/main" noGrp="1"/>
          </p:cNvSpPr>
          <p:nvPr/>
        </p:nvSpPr>
        <p:spPr>
          <a:xfrm xmlns:a="http://schemas.openxmlformats.org/drawingml/2006/main">
            <a:off x="876300" y="3705225"/>
            <a:ext cx="76200" cy="76200"/>
          </a:xfrm>
          <a:prstGeom xmlns:a="http://schemas.openxmlformats.org/drawingml/2006/main" prst="rect">
            <a:avLst/>
          </a:prstGeom>
          <a:solidFill xmlns:a="http://schemas.openxmlformats.org/drawingml/2006/main">
            <a:srgbClr val="FB7185"/>
          </a:solidFill>
          <a:ln xmlns:a="http://schemas.openxmlformats.org/drawingml/2006/main" w="0">
            <a:solidFill>
              <a:srgbClr val="000000">
                <a:alpha val="0"/>
              </a:srgbClr>
            </a:solidFill>
            <a:prstDash val="solid"/>
          </a:ln>
        </p:spPr>
      </p:sp>
      <p:sp>
        <p:nvSpPr>
          <p:cNvPr id="29" name="">
            <a:extLst xmlns:a="http://schemas.openxmlformats.org/drawingml/2006/main">
              <a:ext uri="{FF2B5EF4-FFF2-40B4-BE49-F238E27FC236}">
                <a16:creationId xmlns:a16="http://schemas.microsoft.com/office/drawing/2014/main" id="{57E0331D-5025-4964-B54C-D641AF789A55}"/>
              </a:ext>
            </a:extLst>
          </p:cNvPr>
          <p:cNvSpPr>
            <a:spLocks xmlns:a="http://schemas.openxmlformats.org/drawingml/2006/main" noGrp="1"/>
          </p:cNvSpPr>
          <p:nvPr/>
        </p:nvSpPr>
        <p:spPr>
          <a:xfrm xmlns:a="http://schemas.openxmlformats.org/drawingml/2006/main">
            <a:off x="1019175" y="3705225"/>
            <a:ext cx="76200" cy="7620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30" name="">
            <a:extLst xmlns:a="http://schemas.openxmlformats.org/drawingml/2006/main">
              <a:ext uri="{FF2B5EF4-FFF2-40B4-BE49-F238E27FC236}">
                <a16:creationId xmlns:a16="http://schemas.microsoft.com/office/drawing/2014/main" id="{604E72D4-74C7-4845-A0D0-CCF28915F812}"/>
              </a:ext>
            </a:extLst>
          </p:cNvPr>
          <p:cNvSpPr>
            <a:spLocks xmlns:a="http://schemas.openxmlformats.org/drawingml/2006/main" noGrp="1"/>
          </p:cNvSpPr>
          <p:nvPr/>
        </p:nvSpPr>
        <p:spPr>
          <a:xfrm xmlns:a="http://schemas.openxmlformats.org/drawingml/2006/main">
            <a:off x="1162050" y="3705225"/>
            <a:ext cx="76200" cy="76200"/>
          </a:xfrm>
          <a:prstGeom xmlns:a="http://schemas.openxmlformats.org/drawingml/2006/main" prst="rect">
            <a:avLst/>
          </a:prstGeom>
          <a:solidFill xmlns:a="http://schemas.openxmlformats.org/drawingml/2006/main">
            <a:srgbClr val="34D399"/>
          </a:solidFill>
          <a:ln xmlns:a="http://schemas.openxmlformats.org/drawingml/2006/main" w="0">
            <a:solidFill>
              <a:srgbClr val="000000">
                <a:alpha val="0"/>
              </a:srgbClr>
            </a:solidFill>
            <a:prstDash val="solid"/>
          </a:ln>
        </p:spPr>
      </p:sp>
      <p:sp>
        <p:nvSpPr>
          <p:cNvPr id="31" name="">
            <a:extLst xmlns:a="http://schemas.openxmlformats.org/drawingml/2006/main">
              <a:ext uri="{FF2B5EF4-FFF2-40B4-BE49-F238E27FC236}">
                <a16:creationId xmlns:a16="http://schemas.microsoft.com/office/drawing/2014/main" id="{7B2D94B1-83BB-4079-A671-646D4416592D}"/>
              </a:ext>
            </a:extLst>
          </p:cNvPr>
          <p:cNvSpPr>
            <a:spLocks xmlns:a="http://schemas.openxmlformats.org/drawingml/2006/main" noGrp="1"/>
          </p:cNvSpPr>
          <p:nvPr/>
        </p:nvSpPr>
        <p:spPr>
          <a:xfrm xmlns:a="http://schemas.openxmlformats.org/drawingml/2006/main">
            <a:off x="1390650" y="3657600"/>
            <a:ext cx="41338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1">
                <a:solidFill>
                  <a:srgbClr val="64748B"/>
                </a:solidFill>
                <a:latin typeface="Aptos"/>
                <a:ea typeface="Aptos"/>
                <a:cs typeface="Aptos"/>
              </a:defRPr>
            </a:pPr>
            <a:r>
              <a:rPr sz="750" b="1">
                <a:solidFill>
                  <a:srgbClr val="64748B"/>
                </a:solidFill>
                <a:latin typeface="Aptos"/>
                <a:ea typeface="Aptos"/>
                <a:cs typeface="Aptos"/>
              </a:rPr>
              <a:t>Event setup</a:t>
            </a:r>
          </a:p>
        </p:txBody>
      </p:sp>
      <p:pic>
        <p:nvPicPr>
          <p:cNvPr id="32" name=""/>
          <p:cNvPicPr>
            <a:picLocks xmlns:a="http://schemas.openxmlformats.org/drawingml/2006/main" noChangeAspect="1"/>
          </p:cNvPicPr>
          <p:nvPr/>
        </p:nvPicPr>
        <p:blipFill>
          <a:blip xmlns:r="http://schemas.openxmlformats.org/officeDocument/2006/relationships" xmlns:a="http://schemas.openxmlformats.org/drawingml/2006/main" r:embed="R6f526a82947c42e2"/>
          <a:srcRect xmlns:a="http://schemas.openxmlformats.org/drawingml/2006/main" l="0" t="27705" r="0" b="27705"/>
          <a:stretch xmlns:a="http://schemas.openxmlformats.org/drawingml/2006/main">
            <a:fillRect l="0" t="0" r="0" b="0"/>
          </a:stretch>
        </p:blipFill>
        <p:spPr>
          <a:xfrm xmlns:a="http://schemas.openxmlformats.org/drawingml/2006/main">
            <a:off x="742950" y="3905250"/>
            <a:ext cx="4953000" cy="1809750"/>
          </a:xfrm>
          <a:prstGeom xmlns:a="http://schemas.openxmlformats.org/drawingml/2006/main" prst="rect">
            <a:avLst/>
          </a:prstGeom>
        </p:spPr>
      </p:pic>
      <p:sp>
        <p:nvSpPr>
          <p:cNvPr id="33" name="">
            <a:extLst xmlns:a="http://schemas.openxmlformats.org/drawingml/2006/main">
              <a:ext uri="{FF2B5EF4-FFF2-40B4-BE49-F238E27FC236}">
                <a16:creationId xmlns:a16="http://schemas.microsoft.com/office/drawing/2014/main" id="{81609F4E-09F4-4A3A-88B9-20505BB9B605}"/>
              </a:ext>
            </a:extLst>
          </p:cNvPr>
          <p:cNvSpPr>
            <a:spLocks xmlns:a="http://schemas.openxmlformats.org/drawingml/2006/main" noGrp="1"/>
          </p:cNvSpPr>
          <p:nvPr/>
        </p:nvSpPr>
        <p:spPr>
          <a:xfrm xmlns:a="http://schemas.openxmlformats.org/drawingml/2006/main">
            <a:off x="6229350" y="3581400"/>
            <a:ext cx="4953000" cy="213360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34" name="">
            <a:extLst xmlns:a="http://schemas.openxmlformats.org/drawingml/2006/main">
              <a:ext uri="{FF2B5EF4-FFF2-40B4-BE49-F238E27FC236}">
                <a16:creationId xmlns:a16="http://schemas.microsoft.com/office/drawing/2014/main" id="{E493B661-DEB0-4948-83F7-DCCB911F3B4A}"/>
              </a:ext>
            </a:extLst>
          </p:cNvPr>
          <p:cNvSpPr>
            <a:spLocks xmlns:a="http://schemas.openxmlformats.org/drawingml/2006/main" noGrp="1"/>
          </p:cNvSpPr>
          <p:nvPr/>
        </p:nvSpPr>
        <p:spPr>
          <a:xfrm xmlns:a="http://schemas.openxmlformats.org/drawingml/2006/main">
            <a:off x="6229350" y="3581400"/>
            <a:ext cx="4953000" cy="3238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35" name="">
            <a:extLst xmlns:a="http://schemas.openxmlformats.org/drawingml/2006/main">
              <a:ext uri="{FF2B5EF4-FFF2-40B4-BE49-F238E27FC236}">
                <a16:creationId xmlns:a16="http://schemas.microsoft.com/office/drawing/2014/main" id="{C13F728B-E671-42E8-BAA6-C010171D4B1C}"/>
              </a:ext>
            </a:extLst>
          </p:cNvPr>
          <p:cNvSpPr>
            <a:spLocks xmlns:a="http://schemas.openxmlformats.org/drawingml/2006/main" noGrp="1"/>
          </p:cNvSpPr>
          <p:nvPr/>
        </p:nvSpPr>
        <p:spPr>
          <a:xfrm xmlns:a="http://schemas.openxmlformats.org/drawingml/2006/main">
            <a:off x="6362700" y="3705225"/>
            <a:ext cx="76200" cy="76200"/>
          </a:xfrm>
          <a:prstGeom xmlns:a="http://schemas.openxmlformats.org/drawingml/2006/main" prst="rect">
            <a:avLst/>
          </a:prstGeom>
          <a:solidFill xmlns:a="http://schemas.openxmlformats.org/drawingml/2006/main">
            <a:srgbClr val="FB7185"/>
          </a:solidFill>
          <a:ln xmlns:a="http://schemas.openxmlformats.org/drawingml/2006/main" w="0">
            <a:solidFill>
              <a:srgbClr val="000000">
                <a:alpha val="0"/>
              </a:srgbClr>
            </a:solidFill>
            <a:prstDash val="solid"/>
          </a:ln>
        </p:spPr>
      </p:sp>
      <p:sp>
        <p:nvSpPr>
          <p:cNvPr id="36" name="">
            <a:extLst xmlns:a="http://schemas.openxmlformats.org/drawingml/2006/main">
              <a:ext uri="{FF2B5EF4-FFF2-40B4-BE49-F238E27FC236}">
                <a16:creationId xmlns:a16="http://schemas.microsoft.com/office/drawing/2014/main" id="{CF022B5D-E4B3-4687-BDF6-E20914B12E70}"/>
              </a:ext>
            </a:extLst>
          </p:cNvPr>
          <p:cNvSpPr>
            <a:spLocks xmlns:a="http://schemas.openxmlformats.org/drawingml/2006/main" noGrp="1"/>
          </p:cNvSpPr>
          <p:nvPr/>
        </p:nvSpPr>
        <p:spPr>
          <a:xfrm xmlns:a="http://schemas.openxmlformats.org/drawingml/2006/main">
            <a:off x="6505575" y="3705225"/>
            <a:ext cx="76200" cy="7620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37" name="">
            <a:extLst xmlns:a="http://schemas.openxmlformats.org/drawingml/2006/main">
              <a:ext uri="{FF2B5EF4-FFF2-40B4-BE49-F238E27FC236}">
                <a16:creationId xmlns:a16="http://schemas.microsoft.com/office/drawing/2014/main" id="{D5CE9115-C7EE-4B34-829A-C97C910CAFCA}"/>
              </a:ext>
            </a:extLst>
          </p:cNvPr>
          <p:cNvSpPr>
            <a:spLocks xmlns:a="http://schemas.openxmlformats.org/drawingml/2006/main" noGrp="1"/>
          </p:cNvSpPr>
          <p:nvPr/>
        </p:nvSpPr>
        <p:spPr>
          <a:xfrm xmlns:a="http://schemas.openxmlformats.org/drawingml/2006/main">
            <a:off x="6648450" y="3705225"/>
            <a:ext cx="76200" cy="76200"/>
          </a:xfrm>
          <a:prstGeom xmlns:a="http://schemas.openxmlformats.org/drawingml/2006/main" prst="rect">
            <a:avLst/>
          </a:prstGeom>
          <a:solidFill xmlns:a="http://schemas.openxmlformats.org/drawingml/2006/main">
            <a:srgbClr val="34D399"/>
          </a:solidFill>
          <a:ln xmlns:a="http://schemas.openxmlformats.org/drawingml/2006/main" w="0">
            <a:solidFill>
              <a:srgbClr val="000000">
                <a:alpha val="0"/>
              </a:srgbClr>
            </a:solidFill>
            <a:prstDash val="solid"/>
          </a:ln>
        </p:spPr>
      </p:sp>
      <p:sp>
        <p:nvSpPr>
          <p:cNvPr id="38" name="">
            <a:extLst xmlns:a="http://schemas.openxmlformats.org/drawingml/2006/main">
              <a:ext uri="{FF2B5EF4-FFF2-40B4-BE49-F238E27FC236}">
                <a16:creationId xmlns:a16="http://schemas.microsoft.com/office/drawing/2014/main" id="{119CD7FB-8B4C-40F6-9E82-CB63DEF6E7BC}"/>
              </a:ext>
            </a:extLst>
          </p:cNvPr>
          <p:cNvSpPr>
            <a:spLocks xmlns:a="http://schemas.openxmlformats.org/drawingml/2006/main" noGrp="1"/>
          </p:cNvSpPr>
          <p:nvPr/>
        </p:nvSpPr>
        <p:spPr>
          <a:xfrm xmlns:a="http://schemas.openxmlformats.org/drawingml/2006/main">
            <a:off x="6877050" y="3657600"/>
            <a:ext cx="41338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1">
                <a:solidFill>
                  <a:srgbClr val="64748B"/>
                </a:solidFill>
                <a:latin typeface="Aptos"/>
                <a:ea typeface="Aptos"/>
                <a:cs typeface="Aptos"/>
              </a:defRPr>
            </a:pPr>
            <a:r>
              <a:rPr sz="750" b="1">
                <a:solidFill>
                  <a:srgbClr val="64748B"/>
                </a:solidFill>
                <a:latin typeface="Aptos"/>
                <a:ea typeface="Aptos"/>
                <a:cs typeface="Aptos"/>
              </a:rPr>
              <a:t>Event templates</a:t>
            </a:r>
          </a:p>
        </p:txBody>
      </p:sp>
      <p:pic>
        <p:nvPicPr>
          <p:cNvPr id="39" name=""/>
          <p:cNvPicPr>
            <a:picLocks xmlns:a="http://schemas.openxmlformats.org/drawingml/2006/main" noChangeAspect="1"/>
          </p:cNvPicPr>
          <p:nvPr/>
        </p:nvPicPr>
        <p:blipFill>
          <a:blip xmlns:r="http://schemas.openxmlformats.org/officeDocument/2006/relationships" xmlns:a="http://schemas.openxmlformats.org/drawingml/2006/main" r:embed="Re70b9a54fd914e79"/>
          <a:srcRect xmlns:a="http://schemas.openxmlformats.org/drawingml/2006/main" l="0" t="27705" r="0" b="27705"/>
          <a:stretch xmlns:a="http://schemas.openxmlformats.org/drawingml/2006/main">
            <a:fillRect l="0" t="0" r="0" b="0"/>
          </a:stretch>
        </p:blipFill>
        <p:spPr>
          <a:xfrm xmlns:a="http://schemas.openxmlformats.org/drawingml/2006/main">
            <a:off x="6229350" y="3905250"/>
            <a:ext cx="4953000" cy="1809750"/>
          </a:xfrm>
          <a:prstGeom xmlns:a="http://schemas.openxmlformats.org/drawingml/2006/main" prst="rect">
            <a:avLst/>
          </a:prstGeom>
        </p:spPr>
      </p:pic>
    </p:spTree>
    <p:extLst>
      <p:ext uri="{BB962C8B-B14F-4D97-AF65-F5344CB8AC3E}">
        <p14:creationId xmlns:p14="http://schemas.microsoft.com/office/powerpoint/2010/main" val="1650302785"/>
      </p:ext>
    </p:extLst>
  </p:cSld>
</p:sld>
</file>

<file path=ppt/slides/slide5.xml><?xml version="1.0" encoding="utf-8"?>
<p:sld xmlns:p="http://schemas.openxmlformats.org/presentationml/2006/main">
  <p:cSld>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1FC5B123-B296-466D-8ED0-8389F6884ADF}"/>
              </a:ext>
            </a:extLst>
          </p:cNvPr>
          <p:cNvSpPr>
            <a:spLocks xmlns:a="http://schemas.openxmlformats.org/drawingml/2006/main" noGrp="1"/>
          </p:cNvSpPr>
          <p:nvPr/>
        </p:nvSpPr>
        <p:spPr>
          <a:xfrm xmlns:a="http://schemas.openxmlformats.org/drawingml/2006/main">
            <a:off x="0" y="0"/>
            <a:ext cx="12192000" cy="6858000"/>
          </a:xfrm>
          <a:prstGeom xmlns:a="http://schemas.openxmlformats.org/drawingml/2006/main" prst="rect">
            <a:avLst/>
          </a:prstGeom>
          <a:solidFill xmlns:a="http://schemas.openxmlformats.org/drawingml/2006/main">
            <a:srgbClr val="0F172A"/>
          </a:solidFill>
          <a:ln xmlns:a="http://schemas.openxmlformats.org/drawingml/2006/main" w="0">
            <a:solidFill>
              <a:srgbClr val="000000">
                <a:alpha val="0"/>
              </a:srgbClr>
            </a:solidFill>
            <a:prstDash val="solid"/>
          </a:ln>
        </p:spPr>
      </p:sp>
      <p:sp>
        <p:nvSpPr>
          <p:cNvPr id="2" name="">
            <a:extLst xmlns:a="http://schemas.openxmlformats.org/drawingml/2006/main">
              <a:ext uri="{FF2B5EF4-FFF2-40B4-BE49-F238E27FC236}">
                <a16:creationId xmlns:a16="http://schemas.microsoft.com/office/drawing/2014/main" id="{C05AFDCD-7810-4EE4-A0DD-B96A05F7685F}"/>
              </a:ext>
            </a:extLst>
          </p:cNvPr>
          <p:cNvSpPr>
            <a:spLocks xmlns:a="http://schemas.openxmlformats.org/drawingml/2006/main" noGrp="1"/>
          </p:cNvSpPr>
          <p:nvPr/>
        </p:nvSpPr>
        <p:spPr>
          <a:xfrm xmlns:a="http://schemas.openxmlformats.org/drawingml/2006/main">
            <a:off x="514350" y="6438900"/>
            <a:ext cx="4381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0">
                <a:solidFill>
                  <a:srgbClr val="CBD5E1"/>
                </a:solidFill>
                <a:latin typeface="Aptos"/>
                <a:ea typeface="Aptos"/>
                <a:cs typeface="Aptos"/>
              </a:defRPr>
            </a:pPr>
            <a:r>
              <a:rPr sz="750" b="0">
                <a:solidFill>
                  <a:srgbClr val="CBD5E1"/>
                </a:solidFill>
                <a:latin typeface="Aptos"/>
                <a:ea typeface="Aptos"/>
                <a:cs typeface="Aptos"/>
              </a:rPr>
              <a:t>The Liquid Audit | Hotel value walkthrough</a:t>
            </a:r>
          </a:p>
        </p:txBody>
      </p:sp>
      <p:sp>
        <p:nvSpPr>
          <p:cNvPr id="3" name="">
            <a:extLst xmlns:a="http://schemas.openxmlformats.org/drawingml/2006/main">
              <a:ext uri="{FF2B5EF4-FFF2-40B4-BE49-F238E27FC236}">
                <a16:creationId xmlns:a16="http://schemas.microsoft.com/office/drawing/2014/main" id="{481A6ECD-2C7E-4658-8AA2-F75E71B17E8B}"/>
              </a:ext>
            </a:extLst>
          </p:cNvPr>
          <p:cNvSpPr>
            <a:spLocks xmlns:a="http://schemas.openxmlformats.org/drawingml/2006/main" noGrp="1"/>
          </p:cNvSpPr>
          <p:nvPr/>
        </p:nvSpPr>
        <p:spPr>
          <a:xfrm xmlns:a="http://schemas.openxmlformats.org/drawingml/2006/main">
            <a:off x="11049000" y="6438900"/>
            <a:ext cx="6477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r">
              <a:defRPr sz="750" b="0">
                <a:solidFill>
                  <a:srgbClr val="CBD5E1"/>
                </a:solidFill>
                <a:latin typeface="Aptos"/>
                <a:ea typeface="Aptos"/>
                <a:cs typeface="Aptos"/>
              </a:defRPr>
            </a:pPr>
            <a:r>
              <a:rPr sz="750" b="0">
                <a:solidFill>
                  <a:srgbClr val="CBD5E1"/>
                </a:solidFill>
                <a:latin typeface="Aptos"/>
                <a:ea typeface="Aptos"/>
                <a:cs typeface="Aptos"/>
              </a:rPr>
              <a:t>05</a:t>
            </a:r>
          </a:p>
        </p:txBody>
      </p:sp>
      <p:sp>
        <p:nvSpPr>
          <p:cNvPr id="4" name="kicker-5-marker">
            <a:extLst xmlns:a="http://schemas.openxmlformats.org/drawingml/2006/main">
              <a:ext uri="{FF2B5EF4-FFF2-40B4-BE49-F238E27FC236}">
                <a16:creationId xmlns:a16="http://schemas.microsoft.com/office/drawing/2014/main" id="{EB8D075B-E4FE-45A8-9AB9-46FE8CB9F436}"/>
              </a:ext>
            </a:extLst>
          </p:cNvPr>
          <p:cNvSpPr>
            <a:spLocks xmlns:a="http://schemas.openxmlformats.org/drawingml/2006/main" noGrp="1"/>
          </p:cNvSpPr>
          <p:nvPr/>
        </p:nvSpPr>
        <p:spPr>
          <a:xfrm xmlns:a="http://schemas.openxmlformats.org/drawingml/2006/main">
            <a:off x="514350" y="485775"/>
            <a:ext cx="76200" cy="76200"/>
          </a:xfrm>
          <a:prstGeom xmlns:a="http://schemas.openxmlformats.org/drawingml/2006/main" prst="rect">
            <a:avLst/>
          </a:prstGeom>
          <a:solidFill xmlns:a="http://schemas.openxmlformats.org/drawingml/2006/main">
            <a:srgbClr val="14B8A6"/>
          </a:solidFill>
          <a:ln xmlns:a="http://schemas.openxmlformats.org/drawingml/2006/main" w="0">
            <a:solidFill>
              <a:srgbClr val="000000">
                <a:alpha val="0"/>
              </a:srgbClr>
            </a:solidFill>
            <a:prstDash val="solid"/>
          </a:ln>
        </p:spPr>
      </p:sp>
      <p:sp>
        <p:nvSpPr>
          <p:cNvPr id="5" name="kicker-5-label">
            <a:extLst xmlns:a="http://schemas.openxmlformats.org/drawingml/2006/main">
              <a:ext uri="{FF2B5EF4-FFF2-40B4-BE49-F238E27FC236}">
                <a16:creationId xmlns:a16="http://schemas.microsoft.com/office/drawing/2014/main" id="{39D2E1B9-7C4A-4284-AC03-D9D80A6727F9}"/>
              </a:ext>
            </a:extLst>
          </p:cNvPr>
          <p:cNvSpPr>
            <a:spLocks xmlns:a="http://schemas.openxmlformats.org/drawingml/2006/main" noGrp="1"/>
          </p:cNvSpPr>
          <p:nvPr/>
        </p:nvSpPr>
        <p:spPr>
          <a:xfrm xmlns:a="http://schemas.openxmlformats.org/drawingml/2006/main">
            <a:off x="685800" y="419100"/>
            <a:ext cx="495300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825" b="1">
                <a:solidFill>
                  <a:srgbClr val="A7F3D0"/>
                </a:solidFill>
                <a:latin typeface="Aptos"/>
                <a:ea typeface="Aptos"/>
                <a:cs typeface="Aptos"/>
              </a:defRPr>
            </a:pPr>
            <a:r>
              <a:rPr sz="825" b="1">
                <a:solidFill>
                  <a:srgbClr val="A7F3D0"/>
                </a:solidFill>
                <a:latin typeface="Aptos"/>
                <a:ea typeface="Aptos"/>
                <a:cs typeface="Aptos"/>
              </a:rPr>
              <a:t>LIVE EVENT MANAGEMENT</a:t>
            </a:r>
          </a:p>
        </p:txBody>
      </p:sp>
      <p:sp>
        <p:nvSpPr>
          <p:cNvPr id="6" name="">
            <a:extLst xmlns:a="http://schemas.openxmlformats.org/drawingml/2006/main">
              <a:ext uri="{FF2B5EF4-FFF2-40B4-BE49-F238E27FC236}">
                <a16:creationId xmlns:a16="http://schemas.microsoft.com/office/drawing/2014/main" id="{4E47EE07-913F-4FAA-9DFE-CACDBCA728FC}"/>
              </a:ext>
            </a:extLst>
          </p:cNvPr>
          <p:cNvSpPr>
            <a:spLocks xmlns:a="http://schemas.openxmlformats.org/drawingml/2006/main" noGrp="1"/>
          </p:cNvSpPr>
          <p:nvPr/>
        </p:nvSpPr>
        <p:spPr>
          <a:xfrm xmlns:a="http://schemas.openxmlformats.org/drawingml/2006/main">
            <a:off x="514350" y="800100"/>
            <a:ext cx="6477000" cy="9144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3000" b="1">
                <a:solidFill>
                  <a:srgbClr val="FFFFFF"/>
                </a:solidFill>
                <a:latin typeface="Aptos Display"/>
                <a:ea typeface="Aptos Display"/>
                <a:cs typeface="Aptos Display"/>
              </a:defRPr>
            </a:pPr>
            <a:r>
              <a:rPr sz="3000" b="1">
                <a:solidFill>
                  <a:srgbClr val="FFFFFF"/>
                </a:solidFill>
                <a:latin typeface="Aptos Display"/>
                <a:ea typeface="Aptos Display"/>
                <a:cs typeface="Aptos Display"/>
              </a:rPr>
              <a:t>Live service needs one view of orders, stations, stock, and revenue.</a:t>
            </a:r>
          </a:p>
        </p:txBody>
      </p:sp>
      <p:sp>
        <p:nvSpPr>
          <p:cNvPr id="7" name="">
            <a:extLst xmlns:a="http://schemas.openxmlformats.org/drawingml/2006/main">
              <a:ext uri="{FF2B5EF4-FFF2-40B4-BE49-F238E27FC236}">
                <a16:creationId xmlns:a16="http://schemas.microsoft.com/office/drawing/2014/main" id="{F6F0657F-0ADC-441E-8337-0AD5581404D8}"/>
              </a:ext>
            </a:extLst>
          </p:cNvPr>
          <p:cNvSpPr>
            <a:spLocks xmlns:a="http://schemas.openxmlformats.org/drawingml/2006/main" noGrp="1"/>
          </p:cNvSpPr>
          <p:nvPr/>
        </p:nvSpPr>
        <p:spPr>
          <a:xfrm xmlns:a="http://schemas.openxmlformats.org/drawingml/2006/main">
            <a:off x="533400" y="1809750"/>
            <a:ext cx="6381750" cy="552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0">
                <a:solidFill>
                  <a:srgbClr val="CBD5E1"/>
                </a:solidFill>
                <a:latin typeface="Aptos"/>
                <a:ea typeface="Aptos"/>
                <a:cs typeface="Aptos"/>
              </a:defRPr>
            </a:pPr>
            <a:r>
              <a:rPr sz="1350" b="0">
                <a:solidFill>
                  <a:srgbClr val="CBD5E1"/>
                </a:solidFill>
                <a:latin typeface="Aptos"/>
                <a:ea typeface="Aptos"/>
                <a:cs typeface="Aptos"/>
              </a:rPr>
              <a:t>The command view helps a manager see what is happening while the event is still running, not only after it is too late to react.</a:t>
            </a:r>
          </a:p>
        </p:txBody>
      </p:sp>
      <p:sp>
        <p:nvSpPr>
          <p:cNvPr id="8" name="">
            <a:extLst xmlns:a="http://schemas.openxmlformats.org/drawingml/2006/main">
              <a:ext uri="{FF2B5EF4-FFF2-40B4-BE49-F238E27FC236}">
                <a16:creationId xmlns:a16="http://schemas.microsoft.com/office/drawing/2014/main" id="{B9A44AC2-FB75-433B-B37A-B64FFAD034F5}"/>
              </a:ext>
            </a:extLst>
          </p:cNvPr>
          <p:cNvSpPr>
            <a:spLocks xmlns:a="http://schemas.openxmlformats.org/drawingml/2006/main" noGrp="1"/>
          </p:cNvSpPr>
          <p:nvPr/>
        </p:nvSpPr>
        <p:spPr>
          <a:xfrm xmlns:a="http://schemas.openxmlformats.org/drawingml/2006/main">
            <a:off x="514350" y="2781300"/>
            <a:ext cx="6572250" cy="278130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9" name="">
            <a:extLst xmlns:a="http://schemas.openxmlformats.org/drawingml/2006/main">
              <a:ext uri="{FF2B5EF4-FFF2-40B4-BE49-F238E27FC236}">
                <a16:creationId xmlns:a16="http://schemas.microsoft.com/office/drawing/2014/main" id="{0FFD29BF-08E5-4ADF-8C82-5E698DC8AB8A}"/>
              </a:ext>
            </a:extLst>
          </p:cNvPr>
          <p:cNvSpPr>
            <a:spLocks xmlns:a="http://schemas.openxmlformats.org/drawingml/2006/main" noGrp="1"/>
          </p:cNvSpPr>
          <p:nvPr/>
        </p:nvSpPr>
        <p:spPr>
          <a:xfrm xmlns:a="http://schemas.openxmlformats.org/drawingml/2006/main">
            <a:off x="514350" y="2781300"/>
            <a:ext cx="6572250" cy="3238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10" name="">
            <a:extLst xmlns:a="http://schemas.openxmlformats.org/drawingml/2006/main">
              <a:ext uri="{FF2B5EF4-FFF2-40B4-BE49-F238E27FC236}">
                <a16:creationId xmlns:a16="http://schemas.microsoft.com/office/drawing/2014/main" id="{322C6D00-2D53-4AC3-A898-964EDCD08065}"/>
              </a:ext>
            </a:extLst>
          </p:cNvPr>
          <p:cNvSpPr>
            <a:spLocks xmlns:a="http://schemas.openxmlformats.org/drawingml/2006/main" noGrp="1"/>
          </p:cNvSpPr>
          <p:nvPr/>
        </p:nvSpPr>
        <p:spPr>
          <a:xfrm xmlns:a="http://schemas.openxmlformats.org/drawingml/2006/main">
            <a:off x="647700" y="2905125"/>
            <a:ext cx="76200" cy="76200"/>
          </a:xfrm>
          <a:prstGeom xmlns:a="http://schemas.openxmlformats.org/drawingml/2006/main" prst="rect">
            <a:avLst/>
          </a:prstGeom>
          <a:solidFill xmlns:a="http://schemas.openxmlformats.org/drawingml/2006/main">
            <a:srgbClr val="FB7185"/>
          </a:solidFill>
          <a:ln xmlns:a="http://schemas.openxmlformats.org/drawingml/2006/main" w="0">
            <a:solidFill>
              <a:srgbClr val="000000">
                <a:alpha val="0"/>
              </a:srgbClr>
            </a:solidFill>
            <a:prstDash val="solid"/>
          </a:ln>
        </p:spPr>
      </p:sp>
      <p:sp>
        <p:nvSpPr>
          <p:cNvPr id="11" name="">
            <a:extLst xmlns:a="http://schemas.openxmlformats.org/drawingml/2006/main">
              <a:ext uri="{FF2B5EF4-FFF2-40B4-BE49-F238E27FC236}">
                <a16:creationId xmlns:a16="http://schemas.microsoft.com/office/drawing/2014/main" id="{E11E3EF3-01A1-409B-9611-AA5E9EB342F0}"/>
              </a:ext>
            </a:extLst>
          </p:cNvPr>
          <p:cNvSpPr>
            <a:spLocks xmlns:a="http://schemas.openxmlformats.org/drawingml/2006/main" noGrp="1"/>
          </p:cNvSpPr>
          <p:nvPr/>
        </p:nvSpPr>
        <p:spPr>
          <a:xfrm xmlns:a="http://schemas.openxmlformats.org/drawingml/2006/main">
            <a:off x="790575" y="2905125"/>
            <a:ext cx="76200" cy="7620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12" name="">
            <a:extLst xmlns:a="http://schemas.openxmlformats.org/drawingml/2006/main">
              <a:ext uri="{FF2B5EF4-FFF2-40B4-BE49-F238E27FC236}">
                <a16:creationId xmlns:a16="http://schemas.microsoft.com/office/drawing/2014/main" id="{26624787-A6E1-42A3-8869-3700FB26045E}"/>
              </a:ext>
            </a:extLst>
          </p:cNvPr>
          <p:cNvSpPr>
            <a:spLocks xmlns:a="http://schemas.openxmlformats.org/drawingml/2006/main" noGrp="1"/>
          </p:cNvSpPr>
          <p:nvPr/>
        </p:nvSpPr>
        <p:spPr>
          <a:xfrm xmlns:a="http://schemas.openxmlformats.org/drawingml/2006/main">
            <a:off x="933450" y="2905125"/>
            <a:ext cx="76200" cy="76200"/>
          </a:xfrm>
          <a:prstGeom xmlns:a="http://schemas.openxmlformats.org/drawingml/2006/main" prst="rect">
            <a:avLst/>
          </a:prstGeom>
          <a:solidFill xmlns:a="http://schemas.openxmlformats.org/drawingml/2006/main">
            <a:srgbClr val="34D399"/>
          </a:solidFill>
          <a:ln xmlns:a="http://schemas.openxmlformats.org/drawingml/2006/main" w="0">
            <a:solidFill>
              <a:srgbClr val="000000">
                <a:alpha val="0"/>
              </a:srgbClr>
            </a:solidFill>
            <a:prstDash val="solid"/>
          </a:ln>
        </p:spPr>
      </p:sp>
      <p:sp>
        <p:nvSpPr>
          <p:cNvPr id="13" name="">
            <a:extLst xmlns:a="http://schemas.openxmlformats.org/drawingml/2006/main">
              <a:ext uri="{FF2B5EF4-FFF2-40B4-BE49-F238E27FC236}">
                <a16:creationId xmlns:a16="http://schemas.microsoft.com/office/drawing/2014/main" id="{41469FD7-DE51-425B-A485-FB35C318E104}"/>
              </a:ext>
            </a:extLst>
          </p:cNvPr>
          <p:cNvSpPr>
            <a:spLocks xmlns:a="http://schemas.openxmlformats.org/drawingml/2006/main" noGrp="1"/>
          </p:cNvSpPr>
          <p:nvPr/>
        </p:nvSpPr>
        <p:spPr>
          <a:xfrm xmlns:a="http://schemas.openxmlformats.org/drawingml/2006/main">
            <a:off x="1162050" y="2857500"/>
            <a:ext cx="57531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1">
                <a:solidFill>
                  <a:srgbClr val="64748B"/>
                </a:solidFill>
                <a:latin typeface="Aptos"/>
                <a:ea typeface="Aptos"/>
                <a:cs typeface="Aptos"/>
              </a:defRPr>
            </a:pPr>
            <a:r>
              <a:rPr sz="750" b="1">
                <a:solidFill>
                  <a:srgbClr val="64748B"/>
                </a:solidFill>
                <a:latin typeface="Aptos"/>
                <a:ea typeface="Aptos"/>
                <a:cs typeface="Aptos"/>
              </a:rPr>
              <a:t>Live operations command</a:t>
            </a:r>
          </a:p>
        </p:txBody>
      </p:sp>
      <p:pic>
        <p:nvPicPr>
          <p:cNvPr id="14" name=""/>
          <p:cNvPicPr>
            <a:picLocks xmlns:a="http://schemas.openxmlformats.org/drawingml/2006/main" noChangeAspect="1"/>
          </p:cNvPicPr>
          <p:nvPr/>
        </p:nvPicPr>
        <p:blipFill>
          <a:blip xmlns:r="http://schemas.openxmlformats.org/officeDocument/2006/relationships" xmlns:a="http://schemas.openxmlformats.org/drawingml/2006/main" r:embed="R38f6909cbe9e4c5a"/>
          <a:srcRect xmlns:a="http://schemas.openxmlformats.org/drawingml/2006/main" l="0" t="27185" r="0" b="27185"/>
          <a:stretch xmlns:a="http://schemas.openxmlformats.org/drawingml/2006/main">
            <a:fillRect l="0" t="0" r="0" b="0"/>
          </a:stretch>
        </p:blipFill>
        <p:spPr>
          <a:xfrm xmlns:a="http://schemas.openxmlformats.org/drawingml/2006/main">
            <a:off x="514350" y="3105150"/>
            <a:ext cx="6572250" cy="2457450"/>
          </a:xfrm>
          <a:prstGeom xmlns:a="http://schemas.openxmlformats.org/drawingml/2006/main" prst="rect">
            <a:avLst/>
          </a:prstGeom>
        </p:spPr>
      </p:pic>
      <p:sp>
        <p:nvSpPr>
          <p:cNvPr id="15" name="">
            <a:extLst xmlns:a="http://schemas.openxmlformats.org/drawingml/2006/main">
              <a:ext uri="{FF2B5EF4-FFF2-40B4-BE49-F238E27FC236}">
                <a16:creationId xmlns:a16="http://schemas.microsoft.com/office/drawing/2014/main" id="{E08413BA-BCF3-4EDB-96A3-277890BEF5F0}"/>
              </a:ext>
            </a:extLst>
          </p:cNvPr>
          <p:cNvSpPr>
            <a:spLocks xmlns:a="http://schemas.openxmlformats.org/drawingml/2006/main" noGrp="1"/>
          </p:cNvSpPr>
          <p:nvPr/>
        </p:nvSpPr>
        <p:spPr>
          <a:xfrm xmlns:a="http://schemas.openxmlformats.org/drawingml/2006/main">
            <a:off x="7543800" y="1162050"/>
            <a:ext cx="3333750" cy="876300"/>
          </a:xfrm>
          <a:prstGeom xmlns:a="http://schemas.openxmlformats.org/drawingml/2006/main" prst="rect">
            <a:avLst/>
          </a:prstGeom>
          <a:solidFill xmlns:a="http://schemas.openxmlformats.org/drawingml/2006/main">
            <a:srgbClr val="111827"/>
          </a:solidFill>
          <a:ln xmlns:a="http://schemas.openxmlformats.org/drawingml/2006/main" w="9525">
            <a:solidFill>
              <a:srgbClr val="334155"/>
            </a:solidFill>
            <a:prstDash val="solid"/>
          </a:ln>
        </p:spPr>
      </p:sp>
      <p:sp>
        <p:nvSpPr>
          <p:cNvPr id="16" name="">
            <a:extLst xmlns:a="http://schemas.openxmlformats.org/drawingml/2006/main">
              <a:ext uri="{FF2B5EF4-FFF2-40B4-BE49-F238E27FC236}">
                <a16:creationId xmlns:a16="http://schemas.microsoft.com/office/drawing/2014/main" id="{2CDE159F-0590-472A-A399-FDE6956E1178}"/>
              </a:ext>
            </a:extLst>
          </p:cNvPr>
          <p:cNvSpPr>
            <a:spLocks xmlns:a="http://schemas.openxmlformats.org/drawingml/2006/main" noGrp="1"/>
          </p:cNvSpPr>
          <p:nvPr/>
        </p:nvSpPr>
        <p:spPr>
          <a:xfrm xmlns:a="http://schemas.openxmlformats.org/drawingml/2006/main">
            <a:off x="7715250" y="1352550"/>
            <a:ext cx="95250" cy="95250"/>
          </a:xfrm>
          <a:prstGeom xmlns:a="http://schemas.openxmlformats.org/drawingml/2006/main" prst="rect">
            <a:avLst/>
          </a:prstGeom>
          <a:solidFill xmlns:a="http://schemas.openxmlformats.org/drawingml/2006/main">
            <a:srgbClr val="14B8A6"/>
          </a:solidFill>
          <a:ln xmlns:a="http://schemas.openxmlformats.org/drawingml/2006/main" w="0">
            <a:solidFill>
              <a:srgbClr val="000000">
                <a:alpha val="0"/>
              </a:srgbClr>
            </a:solidFill>
            <a:prstDash val="solid"/>
          </a:ln>
        </p:spPr>
      </p:sp>
      <p:sp>
        <p:nvSpPr>
          <p:cNvPr id="17" name="">
            <a:extLst xmlns:a="http://schemas.openxmlformats.org/drawingml/2006/main">
              <a:ext uri="{FF2B5EF4-FFF2-40B4-BE49-F238E27FC236}">
                <a16:creationId xmlns:a16="http://schemas.microsoft.com/office/drawing/2014/main" id="{090D7242-3AE1-4645-9DFE-F35B38275FD4}"/>
              </a:ext>
            </a:extLst>
          </p:cNvPr>
          <p:cNvSpPr>
            <a:spLocks xmlns:a="http://schemas.openxmlformats.org/drawingml/2006/main" noGrp="1"/>
          </p:cNvSpPr>
          <p:nvPr/>
        </p:nvSpPr>
        <p:spPr>
          <a:xfrm xmlns:a="http://schemas.openxmlformats.org/drawingml/2006/main">
            <a:off x="7905750" y="1295400"/>
            <a:ext cx="280035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1">
                <a:solidFill>
                  <a:srgbClr val="FFFFFF"/>
                </a:solidFill>
                <a:latin typeface="Aptos"/>
                <a:ea typeface="Aptos"/>
                <a:cs typeface="Aptos"/>
              </a:defRPr>
            </a:pPr>
            <a:r>
              <a:rPr sz="1275" b="1">
                <a:solidFill>
                  <a:srgbClr val="FFFFFF"/>
                </a:solidFill>
                <a:latin typeface="Aptos"/>
                <a:ea typeface="Aptos"/>
                <a:cs typeface="Aptos"/>
              </a:rPr>
              <a:t>QR and station pressure</a:t>
            </a:r>
          </a:p>
        </p:txBody>
      </p:sp>
      <p:sp>
        <p:nvSpPr>
          <p:cNvPr id="18" name="">
            <a:extLst xmlns:a="http://schemas.openxmlformats.org/drawingml/2006/main">
              <a:ext uri="{FF2B5EF4-FFF2-40B4-BE49-F238E27FC236}">
                <a16:creationId xmlns:a16="http://schemas.microsoft.com/office/drawing/2014/main" id="{F668C9D9-8E85-49C8-A6BE-A59DAC40EA62}"/>
              </a:ext>
            </a:extLst>
          </p:cNvPr>
          <p:cNvSpPr>
            <a:spLocks xmlns:a="http://schemas.openxmlformats.org/drawingml/2006/main" noGrp="1"/>
          </p:cNvSpPr>
          <p:nvPr/>
        </p:nvSpPr>
        <p:spPr>
          <a:xfrm xmlns:a="http://schemas.openxmlformats.org/drawingml/2006/main">
            <a:off x="7905750" y="1619250"/>
            <a:ext cx="2800350" cy="2857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CBD5E1"/>
                </a:solidFill>
                <a:latin typeface="Aptos"/>
                <a:ea typeface="Aptos"/>
                <a:cs typeface="Aptos"/>
              </a:defRPr>
            </a:pPr>
            <a:r>
              <a:rPr sz="975" b="0">
                <a:solidFill>
                  <a:srgbClr val="CBD5E1"/>
                </a:solidFill>
                <a:latin typeface="Aptos"/>
                <a:ea typeface="Aptos"/>
                <a:cs typeface="Aptos"/>
              </a:rPr>
              <a:t>Station-specific QR orders, order status, preparation flow, and delivery progress roll up to the event.</a:t>
            </a:r>
          </a:p>
        </p:txBody>
      </p:sp>
      <p:sp>
        <p:nvSpPr>
          <p:cNvPr id="19" name="">
            <a:extLst xmlns:a="http://schemas.openxmlformats.org/drawingml/2006/main">
              <a:ext uri="{FF2B5EF4-FFF2-40B4-BE49-F238E27FC236}">
                <a16:creationId xmlns:a16="http://schemas.microsoft.com/office/drawing/2014/main" id="{2BF1D0DA-1EAE-46EC-A744-675C4444BCD9}"/>
              </a:ext>
            </a:extLst>
          </p:cNvPr>
          <p:cNvSpPr>
            <a:spLocks xmlns:a="http://schemas.openxmlformats.org/drawingml/2006/main" noGrp="1"/>
          </p:cNvSpPr>
          <p:nvPr/>
        </p:nvSpPr>
        <p:spPr>
          <a:xfrm xmlns:a="http://schemas.openxmlformats.org/drawingml/2006/main">
            <a:off x="7543800" y="2305050"/>
            <a:ext cx="3333750" cy="876300"/>
          </a:xfrm>
          <a:prstGeom xmlns:a="http://schemas.openxmlformats.org/drawingml/2006/main" prst="rect">
            <a:avLst/>
          </a:prstGeom>
          <a:solidFill xmlns:a="http://schemas.openxmlformats.org/drawingml/2006/main">
            <a:srgbClr val="111827"/>
          </a:solidFill>
          <a:ln xmlns:a="http://schemas.openxmlformats.org/drawingml/2006/main" w="9525">
            <a:solidFill>
              <a:srgbClr val="334155"/>
            </a:solidFill>
            <a:prstDash val="solid"/>
          </a:ln>
        </p:spPr>
      </p:sp>
      <p:sp>
        <p:nvSpPr>
          <p:cNvPr id="20" name="">
            <a:extLst xmlns:a="http://schemas.openxmlformats.org/drawingml/2006/main">
              <a:ext uri="{FF2B5EF4-FFF2-40B4-BE49-F238E27FC236}">
                <a16:creationId xmlns:a16="http://schemas.microsoft.com/office/drawing/2014/main" id="{62624B77-E5D3-4517-A524-C6E39388CF18}"/>
              </a:ext>
            </a:extLst>
          </p:cNvPr>
          <p:cNvSpPr>
            <a:spLocks xmlns:a="http://schemas.openxmlformats.org/drawingml/2006/main" noGrp="1"/>
          </p:cNvSpPr>
          <p:nvPr/>
        </p:nvSpPr>
        <p:spPr>
          <a:xfrm xmlns:a="http://schemas.openxmlformats.org/drawingml/2006/main">
            <a:off x="7715250" y="2495550"/>
            <a:ext cx="95250" cy="95250"/>
          </a:xfrm>
          <a:prstGeom xmlns:a="http://schemas.openxmlformats.org/drawingml/2006/main" prst="rect">
            <a:avLst/>
          </a:prstGeom>
          <a:solidFill xmlns:a="http://schemas.openxmlformats.org/drawingml/2006/main">
            <a:srgbClr val="F59E0B"/>
          </a:solidFill>
          <a:ln xmlns:a="http://schemas.openxmlformats.org/drawingml/2006/main" w="0">
            <a:solidFill>
              <a:srgbClr val="000000">
                <a:alpha val="0"/>
              </a:srgbClr>
            </a:solidFill>
            <a:prstDash val="solid"/>
          </a:ln>
        </p:spPr>
      </p:sp>
      <p:sp>
        <p:nvSpPr>
          <p:cNvPr id="21" name="">
            <a:extLst xmlns:a="http://schemas.openxmlformats.org/drawingml/2006/main">
              <a:ext uri="{FF2B5EF4-FFF2-40B4-BE49-F238E27FC236}">
                <a16:creationId xmlns:a16="http://schemas.microsoft.com/office/drawing/2014/main" id="{D547156D-FFA1-4C18-8BD8-C6790BDE6305}"/>
              </a:ext>
            </a:extLst>
          </p:cNvPr>
          <p:cNvSpPr>
            <a:spLocks xmlns:a="http://schemas.openxmlformats.org/drawingml/2006/main" noGrp="1"/>
          </p:cNvSpPr>
          <p:nvPr/>
        </p:nvSpPr>
        <p:spPr>
          <a:xfrm xmlns:a="http://schemas.openxmlformats.org/drawingml/2006/main">
            <a:off x="7905750" y="2438400"/>
            <a:ext cx="280035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1">
                <a:solidFill>
                  <a:srgbClr val="FFFFFF"/>
                </a:solidFill>
                <a:latin typeface="Aptos"/>
                <a:ea typeface="Aptos"/>
                <a:cs typeface="Aptos"/>
              </a:defRPr>
            </a:pPr>
            <a:r>
              <a:rPr sz="1275" b="1">
                <a:solidFill>
                  <a:srgbClr val="FFFFFF"/>
                </a:solidFill>
                <a:latin typeface="Aptos"/>
                <a:ea typeface="Aptos"/>
                <a:cs typeface="Aptos"/>
              </a:rPr>
              <a:t>Stock and variance signals</a:t>
            </a:r>
          </a:p>
        </p:txBody>
      </p:sp>
      <p:sp>
        <p:nvSpPr>
          <p:cNvPr id="22" name="">
            <a:extLst xmlns:a="http://schemas.openxmlformats.org/drawingml/2006/main">
              <a:ext uri="{FF2B5EF4-FFF2-40B4-BE49-F238E27FC236}">
                <a16:creationId xmlns:a16="http://schemas.microsoft.com/office/drawing/2014/main" id="{6A9D704B-08F6-4303-94FD-4D909E037EB8}"/>
              </a:ext>
            </a:extLst>
          </p:cNvPr>
          <p:cNvSpPr>
            <a:spLocks xmlns:a="http://schemas.openxmlformats.org/drawingml/2006/main" noGrp="1"/>
          </p:cNvSpPr>
          <p:nvPr/>
        </p:nvSpPr>
        <p:spPr>
          <a:xfrm xmlns:a="http://schemas.openxmlformats.org/drawingml/2006/main">
            <a:off x="7905750" y="2762250"/>
            <a:ext cx="2800350" cy="2857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CBD5E1"/>
                </a:solidFill>
                <a:latin typeface="Aptos"/>
                <a:ea typeface="Aptos"/>
                <a:cs typeface="Aptos"/>
              </a:defRPr>
            </a:pPr>
            <a:r>
              <a:rPr sz="975" b="0">
                <a:solidFill>
                  <a:srgbClr val="CBD5E1"/>
                </a:solidFill>
                <a:latin typeface="Aptos"/>
                <a:ea typeface="Aptos"/>
                <a:cs typeface="Aptos"/>
              </a:rPr>
              <a:t>Live usage, transfers, leftovers, extra allocation, and urgent stock risks stay visible.</a:t>
            </a:r>
          </a:p>
        </p:txBody>
      </p:sp>
      <p:sp>
        <p:nvSpPr>
          <p:cNvPr id="23" name="">
            <a:extLst xmlns:a="http://schemas.openxmlformats.org/drawingml/2006/main">
              <a:ext uri="{FF2B5EF4-FFF2-40B4-BE49-F238E27FC236}">
                <a16:creationId xmlns:a16="http://schemas.microsoft.com/office/drawing/2014/main" id="{320425D2-7075-4D47-838A-FBD08D74D523}"/>
              </a:ext>
            </a:extLst>
          </p:cNvPr>
          <p:cNvSpPr>
            <a:spLocks xmlns:a="http://schemas.openxmlformats.org/drawingml/2006/main" noGrp="1"/>
          </p:cNvSpPr>
          <p:nvPr/>
        </p:nvSpPr>
        <p:spPr>
          <a:xfrm xmlns:a="http://schemas.openxmlformats.org/drawingml/2006/main">
            <a:off x="7543800" y="3448050"/>
            <a:ext cx="3333750" cy="876300"/>
          </a:xfrm>
          <a:prstGeom xmlns:a="http://schemas.openxmlformats.org/drawingml/2006/main" prst="rect">
            <a:avLst/>
          </a:prstGeom>
          <a:solidFill xmlns:a="http://schemas.openxmlformats.org/drawingml/2006/main">
            <a:srgbClr val="111827"/>
          </a:solidFill>
          <a:ln xmlns:a="http://schemas.openxmlformats.org/drawingml/2006/main" w="9525">
            <a:solidFill>
              <a:srgbClr val="334155"/>
            </a:solidFill>
            <a:prstDash val="solid"/>
          </a:ln>
        </p:spPr>
      </p:sp>
      <p:sp>
        <p:nvSpPr>
          <p:cNvPr id="24" name="">
            <a:extLst xmlns:a="http://schemas.openxmlformats.org/drawingml/2006/main">
              <a:ext uri="{FF2B5EF4-FFF2-40B4-BE49-F238E27FC236}">
                <a16:creationId xmlns:a16="http://schemas.microsoft.com/office/drawing/2014/main" id="{878C9D40-84AF-48DE-83D4-87F596B17564}"/>
              </a:ext>
            </a:extLst>
          </p:cNvPr>
          <p:cNvSpPr>
            <a:spLocks xmlns:a="http://schemas.openxmlformats.org/drawingml/2006/main" noGrp="1"/>
          </p:cNvSpPr>
          <p:nvPr/>
        </p:nvSpPr>
        <p:spPr>
          <a:xfrm xmlns:a="http://schemas.openxmlformats.org/drawingml/2006/main">
            <a:off x="7715250" y="3638550"/>
            <a:ext cx="95250" cy="95250"/>
          </a:xfrm>
          <a:prstGeom xmlns:a="http://schemas.openxmlformats.org/drawingml/2006/main" prst="rect">
            <a:avLst/>
          </a:prstGeom>
          <a:solidFill xmlns:a="http://schemas.openxmlformats.org/drawingml/2006/main">
            <a:srgbClr val="22C55E"/>
          </a:solidFill>
          <a:ln xmlns:a="http://schemas.openxmlformats.org/drawingml/2006/main" w="0">
            <a:solidFill>
              <a:srgbClr val="000000">
                <a:alpha val="0"/>
              </a:srgbClr>
            </a:solidFill>
            <a:prstDash val="solid"/>
          </a:ln>
        </p:spPr>
      </p:sp>
      <p:sp>
        <p:nvSpPr>
          <p:cNvPr id="25" name="">
            <a:extLst xmlns:a="http://schemas.openxmlformats.org/drawingml/2006/main">
              <a:ext uri="{FF2B5EF4-FFF2-40B4-BE49-F238E27FC236}">
                <a16:creationId xmlns:a16="http://schemas.microsoft.com/office/drawing/2014/main" id="{2318DAFF-464E-44BF-9E8E-5394AEDBA95A}"/>
              </a:ext>
            </a:extLst>
          </p:cNvPr>
          <p:cNvSpPr>
            <a:spLocks xmlns:a="http://schemas.openxmlformats.org/drawingml/2006/main" noGrp="1"/>
          </p:cNvSpPr>
          <p:nvPr/>
        </p:nvSpPr>
        <p:spPr>
          <a:xfrm xmlns:a="http://schemas.openxmlformats.org/drawingml/2006/main">
            <a:off x="7905750" y="3581400"/>
            <a:ext cx="280035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1">
                <a:solidFill>
                  <a:srgbClr val="FFFFFF"/>
                </a:solidFill>
                <a:latin typeface="Aptos"/>
                <a:ea typeface="Aptos"/>
                <a:cs typeface="Aptos"/>
              </a:defRPr>
            </a:pPr>
            <a:r>
              <a:rPr sz="1275" b="1">
                <a:solidFill>
                  <a:srgbClr val="FFFFFF"/>
                </a:solidFill>
                <a:latin typeface="Aptos"/>
                <a:ea typeface="Aptos"/>
                <a:cs typeface="Aptos"/>
              </a:rPr>
              <a:t>Event-floor resilience</a:t>
            </a:r>
          </a:p>
        </p:txBody>
      </p:sp>
      <p:sp>
        <p:nvSpPr>
          <p:cNvPr id="26" name="">
            <a:extLst xmlns:a="http://schemas.openxmlformats.org/drawingml/2006/main">
              <a:ext uri="{FF2B5EF4-FFF2-40B4-BE49-F238E27FC236}">
                <a16:creationId xmlns:a16="http://schemas.microsoft.com/office/drawing/2014/main" id="{40F0532B-5A7E-4D6E-819E-273EC1551B07}"/>
              </a:ext>
            </a:extLst>
          </p:cNvPr>
          <p:cNvSpPr>
            <a:spLocks xmlns:a="http://schemas.openxmlformats.org/drawingml/2006/main" noGrp="1"/>
          </p:cNvSpPr>
          <p:nvPr/>
        </p:nvSpPr>
        <p:spPr>
          <a:xfrm xmlns:a="http://schemas.openxmlformats.org/drawingml/2006/main">
            <a:off x="7905750" y="3905250"/>
            <a:ext cx="2800350" cy="2857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CBD5E1"/>
                </a:solidFill>
                <a:latin typeface="Aptos"/>
                <a:ea typeface="Aptos"/>
                <a:cs typeface="Aptos"/>
              </a:defRPr>
            </a:pPr>
            <a:r>
              <a:rPr sz="975" b="0">
                <a:solidFill>
                  <a:srgbClr val="CBD5E1"/>
                </a:solidFill>
                <a:latin typeface="Aptos"/>
                <a:ea typeface="Aptos"/>
                <a:cs typeface="Aptos"/>
              </a:rPr>
              <a:t>Offline usage queue support keeps stock updates moving during unstable internet.</a:t>
            </a:r>
          </a:p>
        </p:txBody>
      </p:sp>
    </p:spTree>
    <p:extLst>
      <p:ext uri="{BB962C8B-B14F-4D97-AF65-F5344CB8AC3E}">
        <p14:creationId xmlns:p14="http://schemas.microsoft.com/office/powerpoint/2010/main" val="132773606"/>
      </p:ext>
    </p:extLst>
  </p:cSld>
</p:sld>
</file>

<file path=ppt/slides/slide6.xml><?xml version="1.0" encoding="utf-8"?>
<p:sld xmlns:p="http://schemas.openxmlformats.org/presentationml/2006/main">
  <p:cSld>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544A1359-9FFE-4B81-B06A-30DD3A067083}"/>
              </a:ext>
            </a:extLst>
          </p:cNvPr>
          <p:cNvSpPr>
            <a:spLocks xmlns:a="http://schemas.openxmlformats.org/drawingml/2006/main" noGrp="1"/>
          </p:cNvSpPr>
          <p:nvPr/>
        </p:nvSpPr>
        <p:spPr>
          <a:xfrm xmlns:a="http://schemas.openxmlformats.org/drawingml/2006/main">
            <a:off x="0" y="0"/>
            <a:ext cx="12192000" cy="6858000"/>
          </a:xfrm>
          <a:prstGeom xmlns:a="http://schemas.openxmlformats.org/drawingml/2006/main" prst="rect">
            <a:avLst/>
          </a:prstGeom>
          <a:solidFill xmlns:a="http://schemas.openxmlformats.org/drawingml/2006/main">
            <a:srgbClr val="F7F9FB"/>
          </a:solidFill>
          <a:ln xmlns:a="http://schemas.openxmlformats.org/drawingml/2006/main" w="0">
            <a:solidFill>
              <a:srgbClr val="000000">
                <a:alpha val="0"/>
              </a:srgbClr>
            </a:solidFill>
            <a:prstDash val="solid"/>
          </a:ln>
        </p:spPr>
      </p:sp>
      <p:sp>
        <p:nvSpPr>
          <p:cNvPr id="2" name="">
            <a:extLst xmlns:a="http://schemas.openxmlformats.org/drawingml/2006/main">
              <a:ext uri="{FF2B5EF4-FFF2-40B4-BE49-F238E27FC236}">
                <a16:creationId xmlns:a16="http://schemas.microsoft.com/office/drawing/2014/main" id="{C9761F3D-05A3-4A35-ABE1-925CA00E6936}"/>
              </a:ext>
            </a:extLst>
          </p:cNvPr>
          <p:cNvSpPr>
            <a:spLocks xmlns:a="http://schemas.openxmlformats.org/drawingml/2006/main" noGrp="1"/>
          </p:cNvSpPr>
          <p:nvPr/>
        </p:nvSpPr>
        <p:spPr>
          <a:xfrm xmlns:a="http://schemas.openxmlformats.org/drawingml/2006/main">
            <a:off x="514350" y="6438900"/>
            <a:ext cx="4381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0">
                <a:solidFill>
                  <a:srgbClr val="64748B"/>
                </a:solidFill>
                <a:latin typeface="Aptos"/>
                <a:ea typeface="Aptos"/>
                <a:cs typeface="Aptos"/>
              </a:defRPr>
            </a:pPr>
            <a:r>
              <a:rPr sz="750" b="0">
                <a:solidFill>
                  <a:srgbClr val="64748B"/>
                </a:solidFill>
                <a:latin typeface="Aptos"/>
                <a:ea typeface="Aptos"/>
                <a:cs typeface="Aptos"/>
              </a:rPr>
              <a:t>The Liquid Audit | Hotel value walkthrough</a:t>
            </a:r>
          </a:p>
        </p:txBody>
      </p:sp>
      <p:sp>
        <p:nvSpPr>
          <p:cNvPr id="3" name="">
            <a:extLst xmlns:a="http://schemas.openxmlformats.org/drawingml/2006/main">
              <a:ext uri="{FF2B5EF4-FFF2-40B4-BE49-F238E27FC236}">
                <a16:creationId xmlns:a16="http://schemas.microsoft.com/office/drawing/2014/main" id="{FE000FB0-2646-47ED-82E3-FB4767FFB8F9}"/>
              </a:ext>
            </a:extLst>
          </p:cNvPr>
          <p:cNvSpPr>
            <a:spLocks xmlns:a="http://schemas.openxmlformats.org/drawingml/2006/main" noGrp="1"/>
          </p:cNvSpPr>
          <p:nvPr/>
        </p:nvSpPr>
        <p:spPr>
          <a:xfrm xmlns:a="http://schemas.openxmlformats.org/drawingml/2006/main">
            <a:off x="11049000" y="6438900"/>
            <a:ext cx="6477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r">
              <a:defRPr sz="750" b="0">
                <a:solidFill>
                  <a:srgbClr val="64748B"/>
                </a:solidFill>
                <a:latin typeface="Aptos"/>
                <a:ea typeface="Aptos"/>
                <a:cs typeface="Aptos"/>
              </a:defRPr>
            </a:pPr>
            <a:r>
              <a:rPr sz="750" b="0">
                <a:solidFill>
                  <a:srgbClr val="64748B"/>
                </a:solidFill>
                <a:latin typeface="Aptos"/>
                <a:ea typeface="Aptos"/>
                <a:cs typeface="Aptos"/>
              </a:rPr>
              <a:t>06</a:t>
            </a:r>
          </a:p>
        </p:txBody>
      </p:sp>
      <p:sp>
        <p:nvSpPr>
          <p:cNvPr id="4" name="kicker-6-marker">
            <a:extLst xmlns:a="http://schemas.openxmlformats.org/drawingml/2006/main">
              <a:ext uri="{FF2B5EF4-FFF2-40B4-BE49-F238E27FC236}">
                <a16:creationId xmlns:a16="http://schemas.microsoft.com/office/drawing/2014/main" id="{FC1CB463-C5C0-41F6-B69A-08E8F4178F0A}"/>
              </a:ext>
            </a:extLst>
          </p:cNvPr>
          <p:cNvSpPr>
            <a:spLocks xmlns:a="http://schemas.openxmlformats.org/drawingml/2006/main" noGrp="1"/>
          </p:cNvSpPr>
          <p:nvPr/>
        </p:nvSpPr>
        <p:spPr>
          <a:xfrm xmlns:a="http://schemas.openxmlformats.org/drawingml/2006/main">
            <a:off x="514350" y="485775"/>
            <a:ext cx="76200" cy="76200"/>
          </a:xfrm>
          <a:prstGeom xmlns:a="http://schemas.openxmlformats.org/drawingml/2006/main" prst="rect">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5" name="kicker-6-label">
            <a:extLst xmlns:a="http://schemas.openxmlformats.org/drawingml/2006/main">
              <a:ext uri="{FF2B5EF4-FFF2-40B4-BE49-F238E27FC236}">
                <a16:creationId xmlns:a16="http://schemas.microsoft.com/office/drawing/2014/main" id="{71254E93-7BE9-434F-AE7A-765545AD2D00}"/>
              </a:ext>
            </a:extLst>
          </p:cNvPr>
          <p:cNvSpPr>
            <a:spLocks xmlns:a="http://schemas.openxmlformats.org/drawingml/2006/main" noGrp="1"/>
          </p:cNvSpPr>
          <p:nvPr/>
        </p:nvSpPr>
        <p:spPr>
          <a:xfrm xmlns:a="http://schemas.openxmlformats.org/drawingml/2006/main">
            <a:off x="685800" y="419100"/>
            <a:ext cx="495300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825" b="1">
                <a:solidFill>
                  <a:srgbClr val="4F46E5"/>
                </a:solidFill>
                <a:latin typeface="Aptos"/>
                <a:ea typeface="Aptos"/>
                <a:cs typeface="Aptos"/>
              </a:defRPr>
            </a:pPr>
            <a:r>
              <a:rPr sz="825" b="1">
                <a:solidFill>
                  <a:srgbClr val="4F46E5"/>
                </a:solidFill>
                <a:latin typeface="Aptos"/>
                <a:ea typeface="Aptos"/>
                <a:cs typeface="Aptos"/>
              </a:rPr>
              <a:t>INVENTORY</a:t>
            </a:r>
          </a:p>
        </p:txBody>
      </p:sp>
      <p:sp>
        <p:nvSpPr>
          <p:cNvPr id="6" name="">
            <a:extLst xmlns:a="http://schemas.openxmlformats.org/drawingml/2006/main">
              <a:ext uri="{FF2B5EF4-FFF2-40B4-BE49-F238E27FC236}">
                <a16:creationId xmlns:a16="http://schemas.microsoft.com/office/drawing/2014/main" id="{C1B46C32-998A-41DD-9328-B4A26BECD9D9}"/>
              </a:ext>
            </a:extLst>
          </p:cNvPr>
          <p:cNvSpPr>
            <a:spLocks xmlns:a="http://schemas.openxmlformats.org/drawingml/2006/main" noGrp="1"/>
          </p:cNvSpPr>
          <p:nvPr/>
        </p:nvSpPr>
        <p:spPr>
          <a:xfrm xmlns:a="http://schemas.openxmlformats.org/drawingml/2006/main">
            <a:off x="514350" y="781050"/>
            <a:ext cx="5734050" cy="8191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3000" b="1">
                <a:solidFill>
                  <a:srgbClr val="0F172A"/>
                </a:solidFill>
                <a:latin typeface="Aptos Display"/>
                <a:ea typeface="Aptos Display"/>
                <a:cs typeface="Aptos Display"/>
              </a:defRPr>
            </a:pPr>
            <a:r>
              <a:rPr sz="3000" b="1">
                <a:solidFill>
                  <a:srgbClr val="0F172A"/>
                </a:solidFill>
                <a:latin typeface="Aptos Display"/>
                <a:ea typeface="Aptos Display"/>
                <a:cs typeface="Aptos Display"/>
              </a:rPr>
              <a:t>Inventory becomes an accountable hotel ledger.</a:t>
            </a:r>
          </a:p>
        </p:txBody>
      </p:sp>
      <p:sp>
        <p:nvSpPr>
          <p:cNvPr id="7" name="">
            <a:extLst xmlns:a="http://schemas.openxmlformats.org/drawingml/2006/main">
              <a:ext uri="{FF2B5EF4-FFF2-40B4-BE49-F238E27FC236}">
                <a16:creationId xmlns:a16="http://schemas.microsoft.com/office/drawing/2014/main" id="{6D39F4E2-A9B5-4AE1-B7C5-D5CB5EFDB717}"/>
              </a:ext>
            </a:extLst>
          </p:cNvPr>
          <p:cNvSpPr>
            <a:spLocks xmlns:a="http://schemas.openxmlformats.org/drawingml/2006/main" noGrp="1"/>
          </p:cNvSpPr>
          <p:nvPr/>
        </p:nvSpPr>
        <p:spPr>
          <a:xfrm xmlns:a="http://schemas.openxmlformats.org/drawingml/2006/main">
            <a:off x="533400" y="1695450"/>
            <a:ext cx="5486400" cy="7239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0">
                <a:solidFill>
                  <a:srgbClr val="475569"/>
                </a:solidFill>
                <a:latin typeface="Aptos"/>
                <a:ea typeface="Aptos"/>
                <a:cs typeface="Aptos"/>
              </a:defRPr>
            </a:pPr>
            <a:r>
              <a:rPr sz="1350" b="0">
                <a:solidFill>
                  <a:srgbClr val="475569"/>
                </a:solidFill>
                <a:latin typeface="Aptos"/>
                <a:ea typeface="Aptos"/>
                <a:cs typeface="Aptos"/>
              </a:rPr>
              <a:t>The app treats stock as a living record: product details, suppliers, cost fields, stock counts, adjustments, movements, and usage all connect back to the hotel.</a:t>
            </a:r>
          </a:p>
        </p:txBody>
      </p:sp>
      <p:sp>
        <p:nvSpPr>
          <p:cNvPr id="8" name="">
            <a:extLst xmlns:a="http://schemas.openxmlformats.org/drawingml/2006/main">
              <a:ext uri="{FF2B5EF4-FFF2-40B4-BE49-F238E27FC236}">
                <a16:creationId xmlns:a16="http://schemas.microsoft.com/office/drawing/2014/main" id="{E4491005-0EC9-441D-A673-917B702AEC57}"/>
              </a:ext>
            </a:extLst>
          </p:cNvPr>
          <p:cNvSpPr>
            <a:spLocks xmlns:a="http://schemas.openxmlformats.org/drawingml/2006/main" noGrp="1"/>
          </p:cNvSpPr>
          <p:nvPr/>
        </p:nvSpPr>
        <p:spPr>
          <a:xfrm xmlns:a="http://schemas.openxmlformats.org/drawingml/2006/main">
            <a:off x="6324600" y="723900"/>
            <a:ext cx="4953000" cy="24955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9" name="">
            <a:extLst xmlns:a="http://schemas.openxmlformats.org/drawingml/2006/main">
              <a:ext uri="{FF2B5EF4-FFF2-40B4-BE49-F238E27FC236}">
                <a16:creationId xmlns:a16="http://schemas.microsoft.com/office/drawing/2014/main" id="{F3E53A24-59BB-40E6-B35B-6F2FF7B8DF97}"/>
              </a:ext>
            </a:extLst>
          </p:cNvPr>
          <p:cNvSpPr>
            <a:spLocks xmlns:a="http://schemas.openxmlformats.org/drawingml/2006/main" noGrp="1"/>
          </p:cNvSpPr>
          <p:nvPr/>
        </p:nvSpPr>
        <p:spPr>
          <a:xfrm xmlns:a="http://schemas.openxmlformats.org/drawingml/2006/main">
            <a:off x="6324600" y="723900"/>
            <a:ext cx="4953000" cy="3238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10" name="">
            <a:extLst xmlns:a="http://schemas.openxmlformats.org/drawingml/2006/main">
              <a:ext uri="{FF2B5EF4-FFF2-40B4-BE49-F238E27FC236}">
                <a16:creationId xmlns:a16="http://schemas.microsoft.com/office/drawing/2014/main" id="{406C021A-678B-4AFF-AB15-1104B4EC9E97}"/>
              </a:ext>
            </a:extLst>
          </p:cNvPr>
          <p:cNvSpPr>
            <a:spLocks xmlns:a="http://schemas.openxmlformats.org/drawingml/2006/main" noGrp="1"/>
          </p:cNvSpPr>
          <p:nvPr/>
        </p:nvSpPr>
        <p:spPr>
          <a:xfrm xmlns:a="http://schemas.openxmlformats.org/drawingml/2006/main">
            <a:off x="6457950" y="847725"/>
            <a:ext cx="76200" cy="76200"/>
          </a:xfrm>
          <a:prstGeom xmlns:a="http://schemas.openxmlformats.org/drawingml/2006/main" prst="rect">
            <a:avLst/>
          </a:prstGeom>
          <a:solidFill xmlns:a="http://schemas.openxmlformats.org/drawingml/2006/main">
            <a:srgbClr val="FB7185"/>
          </a:solidFill>
          <a:ln xmlns:a="http://schemas.openxmlformats.org/drawingml/2006/main" w="0">
            <a:solidFill>
              <a:srgbClr val="000000">
                <a:alpha val="0"/>
              </a:srgbClr>
            </a:solidFill>
            <a:prstDash val="solid"/>
          </a:ln>
        </p:spPr>
      </p:sp>
      <p:sp>
        <p:nvSpPr>
          <p:cNvPr id="11" name="">
            <a:extLst xmlns:a="http://schemas.openxmlformats.org/drawingml/2006/main">
              <a:ext uri="{FF2B5EF4-FFF2-40B4-BE49-F238E27FC236}">
                <a16:creationId xmlns:a16="http://schemas.microsoft.com/office/drawing/2014/main" id="{F4243A8A-7708-43F3-8563-A46792C1F0A1}"/>
              </a:ext>
            </a:extLst>
          </p:cNvPr>
          <p:cNvSpPr>
            <a:spLocks xmlns:a="http://schemas.openxmlformats.org/drawingml/2006/main" noGrp="1"/>
          </p:cNvSpPr>
          <p:nvPr/>
        </p:nvSpPr>
        <p:spPr>
          <a:xfrm xmlns:a="http://schemas.openxmlformats.org/drawingml/2006/main">
            <a:off x="6600825" y="847725"/>
            <a:ext cx="76200" cy="7620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12" name="">
            <a:extLst xmlns:a="http://schemas.openxmlformats.org/drawingml/2006/main">
              <a:ext uri="{FF2B5EF4-FFF2-40B4-BE49-F238E27FC236}">
                <a16:creationId xmlns:a16="http://schemas.microsoft.com/office/drawing/2014/main" id="{7DEE6B91-C8FE-42E0-B543-7D1BE16EB6AD}"/>
              </a:ext>
            </a:extLst>
          </p:cNvPr>
          <p:cNvSpPr>
            <a:spLocks xmlns:a="http://schemas.openxmlformats.org/drawingml/2006/main" noGrp="1"/>
          </p:cNvSpPr>
          <p:nvPr/>
        </p:nvSpPr>
        <p:spPr>
          <a:xfrm xmlns:a="http://schemas.openxmlformats.org/drawingml/2006/main">
            <a:off x="6743700" y="847725"/>
            <a:ext cx="76200" cy="76200"/>
          </a:xfrm>
          <a:prstGeom xmlns:a="http://schemas.openxmlformats.org/drawingml/2006/main" prst="rect">
            <a:avLst/>
          </a:prstGeom>
          <a:solidFill xmlns:a="http://schemas.openxmlformats.org/drawingml/2006/main">
            <a:srgbClr val="34D399"/>
          </a:solidFill>
          <a:ln xmlns:a="http://schemas.openxmlformats.org/drawingml/2006/main" w="0">
            <a:solidFill>
              <a:srgbClr val="000000">
                <a:alpha val="0"/>
              </a:srgbClr>
            </a:solidFill>
            <a:prstDash val="solid"/>
          </a:ln>
        </p:spPr>
      </p:sp>
      <p:sp>
        <p:nvSpPr>
          <p:cNvPr id="13" name="">
            <a:extLst xmlns:a="http://schemas.openxmlformats.org/drawingml/2006/main">
              <a:ext uri="{FF2B5EF4-FFF2-40B4-BE49-F238E27FC236}">
                <a16:creationId xmlns:a16="http://schemas.microsoft.com/office/drawing/2014/main" id="{7DF60DE7-BDE4-42EA-BFFF-7037F3D1765B}"/>
              </a:ext>
            </a:extLst>
          </p:cNvPr>
          <p:cNvSpPr>
            <a:spLocks xmlns:a="http://schemas.openxmlformats.org/drawingml/2006/main" noGrp="1"/>
          </p:cNvSpPr>
          <p:nvPr/>
        </p:nvSpPr>
        <p:spPr>
          <a:xfrm xmlns:a="http://schemas.openxmlformats.org/drawingml/2006/main">
            <a:off x="6972300" y="800100"/>
            <a:ext cx="41338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1">
                <a:solidFill>
                  <a:srgbClr val="64748B"/>
                </a:solidFill>
                <a:latin typeface="Aptos"/>
                <a:ea typeface="Aptos"/>
                <a:cs typeface="Aptos"/>
              </a:defRPr>
            </a:pPr>
            <a:r>
              <a:rPr sz="750" b="1">
                <a:solidFill>
                  <a:srgbClr val="64748B"/>
                </a:solidFill>
                <a:latin typeface="Aptos"/>
                <a:ea typeface="Aptos"/>
                <a:cs typeface="Aptos"/>
              </a:rPr>
              <a:t>Global stock ledger</a:t>
            </a:r>
          </a:p>
        </p:txBody>
      </p:sp>
      <p:pic>
        <p:nvPicPr>
          <p:cNvPr id="14" name=""/>
          <p:cNvPicPr>
            <a:picLocks xmlns:a="http://schemas.openxmlformats.org/drawingml/2006/main" noChangeAspect="1"/>
          </p:cNvPicPr>
          <p:nvPr/>
        </p:nvPicPr>
        <p:blipFill>
          <a:blip xmlns:r="http://schemas.openxmlformats.org/officeDocument/2006/relationships" xmlns:a="http://schemas.openxmlformats.org/drawingml/2006/main" r:embed="R03aeceb88f9c4363"/>
          <a:srcRect xmlns:a="http://schemas.openxmlformats.org/drawingml/2006/main" l="0" t="23246" r="0" b="23246"/>
          <a:stretch xmlns:a="http://schemas.openxmlformats.org/drawingml/2006/main">
            <a:fillRect l="0" t="0" r="0" b="0"/>
          </a:stretch>
        </p:blipFill>
        <p:spPr>
          <a:xfrm xmlns:a="http://schemas.openxmlformats.org/drawingml/2006/main">
            <a:off x="6324600" y="1047750"/>
            <a:ext cx="4953000" cy="2171700"/>
          </a:xfrm>
          <a:prstGeom xmlns:a="http://schemas.openxmlformats.org/drawingml/2006/main" prst="rect">
            <a:avLst/>
          </a:prstGeom>
        </p:spPr>
      </p:pic>
      <p:sp>
        <p:nvSpPr>
          <p:cNvPr id="15" name="">
            <a:extLst xmlns:a="http://schemas.openxmlformats.org/drawingml/2006/main">
              <a:ext uri="{FF2B5EF4-FFF2-40B4-BE49-F238E27FC236}">
                <a16:creationId xmlns:a16="http://schemas.microsoft.com/office/drawing/2014/main" id="{76B9E221-C1DE-4DE1-AD2F-1F442A9CDD9B}"/>
              </a:ext>
            </a:extLst>
          </p:cNvPr>
          <p:cNvSpPr>
            <a:spLocks xmlns:a="http://schemas.openxmlformats.org/drawingml/2006/main" noGrp="1"/>
          </p:cNvSpPr>
          <p:nvPr/>
        </p:nvSpPr>
        <p:spPr>
          <a:xfrm xmlns:a="http://schemas.openxmlformats.org/drawingml/2006/main">
            <a:off x="6324600" y="3562350"/>
            <a:ext cx="4953000" cy="201930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16" name="">
            <a:extLst xmlns:a="http://schemas.openxmlformats.org/drawingml/2006/main">
              <a:ext uri="{FF2B5EF4-FFF2-40B4-BE49-F238E27FC236}">
                <a16:creationId xmlns:a16="http://schemas.microsoft.com/office/drawing/2014/main" id="{9A013FAA-A49D-403E-9DD7-96B77BE168D3}"/>
              </a:ext>
            </a:extLst>
          </p:cNvPr>
          <p:cNvSpPr>
            <a:spLocks xmlns:a="http://schemas.openxmlformats.org/drawingml/2006/main" noGrp="1"/>
          </p:cNvSpPr>
          <p:nvPr/>
        </p:nvSpPr>
        <p:spPr>
          <a:xfrm xmlns:a="http://schemas.openxmlformats.org/drawingml/2006/main">
            <a:off x="6324600" y="3562350"/>
            <a:ext cx="4953000" cy="3238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17" name="">
            <a:extLst xmlns:a="http://schemas.openxmlformats.org/drawingml/2006/main">
              <a:ext uri="{FF2B5EF4-FFF2-40B4-BE49-F238E27FC236}">
                <a16:creationId xmlns:a16="http://schemas.microsoft.com/office/drawing/2014/main" id="{81F1F5EE-7ED7-4887-961A-25334D31AEB0}"/>
              </a:ext>
            </a:extLst>
          </p:cNvPr>
          <p:cNvSpPr>
            <a:spLocks xmlns:a="http://schemas.openxmlformats.org/drawingml/2006/main" noGrp="1"/>
          </p:cNvSpPr>
          <p:nvPr/>
        </p:nvSpPr>
        <p:spPr>
          <a:xfrm xmlns:a="http://schemas.openxmlformats.org/drawingml/2006/main">
            <a:off x="6457950" y="3686175"/>
            <a:ext cx="76200" cy="76200"/>
          </a:xfrm>
          <a:prstGeom xmlns:a="http://schemas.openxmlformats.org/drawingml/2006/main" prst="rect">
            <a:avLst/>
          </a:prstGeom>
          <a:solidFill xmlns:a="http://schemas.openxmlformats.org/drawingml/2006/main">
            <a:srgbClr val="FB7185"/>
          </a:solidFill>
          <a:ln xmlns:a="http://schemas.openxmlformats.org/drawingml/2006/main" w="0">
            <a:solidFill>
              <a:srgbClr val="000000">
                <a:alpha val="0"/>
              </a:srgbClr>
            </a:solidFill>
            <a:prstDash val="solid"/>
          </a:ln>
        </p:spPr>
      </p:sp>
      <p:sp>
        <p:nvSpPr>
          <p:cNvPr id="18" name="">
            <a:extLst xmlns:a="http://schemas.openxmlformats.org/drawingml/2006/main">
              <a:ext uri="{FF2B5EF4-FFF2-40B4-BE49-F238E27FC236}">
                <a16:creationId xmlns:a16="http://schemas.microsoft.com/office/drawing/2014/main" id="{C11FB186-448F-43E4-899F-65D4AAF118B0}"/>
              </a:ext>
            </a:extLst>
          </p:cNvPr>
          <p:cNvSpPr>
            <a:spLocks xmlns:a="http://schemas.openxmlformats.org/drawingml/2006/main" noGrp="1"/>
          </p:cNvSpPr>
          <p:nvPr/>
        </p:nvSpPr>
        <p:spPr>
          <a:xfrm xmlns:a="http://schemas.openxmlformats.org/drawingml/2006/main">
            <a:off x="6600825" y="3686175"/>
            <a:ext cx="76200" cy="7620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19" name="">
            <a:extLst xmlns:a="http://schemas.openxmlformats.org/drawingml/2006/main">
              <a:ext uri="{FF2B5EF4-FFF2-40B4-BE49-F238E27FC236}">
                <a16:creationId xmlns:a16="http://schemas.microsoft.com/office/drawing/2014/main" id="{F1285C97-7160-421F-BE4D-3973B6557F70}"/>
              </a:ext>
            </a:extLst>
          </p:cNvPr>
          <p:cNvSpPr>
            <a:spLocks xmlns:a="http://schemas.openxmlformats.org/drawingml/2006/main" noGrp="1"/>
          </p:cNvSpPr>
          <p:nvPr/>
        </p:nvSpPr>
        <p:spPr>
          <a:xfrm xmlns:a="http://schemas.openxmlformats.org/drawingml/2006/main">
            <a:off x="6743700" y="3686175"/>
            <a:ext cx="76200" cy="76200"/>
          </a:xfrm>
          <a:prstGeom xmlns:a="http://schemas.openxmlformats.org/drawingml/2006/main" prst="rect">
            <a:avLst/>
          </a:prstGeom>
          <a:solidFill xmlns:a="http://schemas.openxmlformats.org/drawingml/2006/main">
            <a:srgbClr val="34D399"/>
          </a:solidFill>
          <a:ln xmlns:a="http://schemas.openxmlformats.org/drawingml/2006/main" w="0">
            <a:solidFill>
              <a:srgbClr val="000000">
                <a:alpha val="0"/>
              </a:srgbClr>
            </a:solidFill>
            <a:prstDash val="solid"/>
          </a:ln>
        </p:spPr>
      </p:sp>
      <p:sp>
        <p:nvSpPr>
          <p:cNvPr id="20" name="">
            <a:extLst xmlns:a="http://schemas.openxmlformats.org/drawingml/2006/main">
              <a:ext uri="{FF2B5EF4-FFF2-40B4-BE49-F238E27FC236}">
                <a16:creationId xmlns:a16="http://schemas.microsoft.com/office/drawing/2014/main" id="{429DACAF-107D-4EC2-8AD7-8440A7B3D4A4}"/>
              </a:ext>
            </a:extLst>
          </p:cNvPr>
          <p:cNvSpPr>
            <a:spLocks xmlns:a="http://schemas.openxmlformats.org/drawingml/2006/main" noGrp="1"/>
          </p:cNvSpPr>
          <p:nvPr/>
        </p:nvSpPr>
        <p:spPr>
          <a:xfrm xmlns:a="http://schemas.openxmlformats.org/drawingml/2006/main">
            <a:off x="6972300" y="3638550"/>
            <a:ext cx="41338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1">
                <a:solidFill>
                  <a:srgbClr val="64748B"/>
                </a:solidFill>
                <a:latin typeface="Aptos"/>
                <a:ea typeface="Aptos"/>
                <a:cs typeface="Aptos"/>
              </a:defRPr>
            </a:pPr>
            <a:r>
              <a:rPr sz="750" b="1">
                <a:solidFill>
                  <a:srgbClr val="64748B"/>
                </a:solidFill>
                <a:latin typeface="Aptos"/>
                <a:ea typeface="Aptos"/>
                <a:cs typeface="Aptos"/>
              </a:rPr>
              <a:t>WOW movements</a:t>
            </a:r>
          </a:p>
        </p:txBody>
      </p:sp>
      <p:pic>
        <p:nvPicPr>
          <p:cNvPr id="21" name=""/>
          <p:cNvPicPr>
            <a:picLocks xmlns:a="http://schemas.openxmlformats.org/drawingml/2006/main" noChangeAspect="1"/>
          </p:cNvPicPr>
          <p:nvPr/>
        </p:nvPicPr>
        <p:blipFill>
          <a:blip xmlns:r="http://schemas.openxmlformats.org/officeDocument/2006/relationships" xmlns:a="http://schemas.openxmlformats.org/drawingml/2006/main" r:embed="Rccb50725d59c4a2e"/>
          <a:srcRect xmlns:a="http://schemas.openxmlformats.org/drawingml/2006/main" l="0" t="29113" r="0" b="29113"/>
          <a:stretch xmlns:a="http://schemas.openxmlformats.org/drawingml/2006/main">
            <a:fillRect l="0" t="0" r="0" b="0"/>
          </a:stretch>
        </p:blipFill>
        <p:spPr>
          <a:xfrm xmlns:a="http://schemas.openxmlformats.org/drawingml/2006/main">
            <a:off x="6324600" y="3886200"/>
            <a:ext cx="4953000" cy="1695450"/>
          </a:xfrm>
          <a:prstGeom xmlns:a="http://schemas.openxmlformats.org/drawingml/2006/main" prst="rect">
            <a:avLst/>
          </a:prstGeom>
        </p:spPr>
      </p:pic>
      <p:sp>
        <p:nvSpPr>
          <p:cNvPr id="22" name="">
            <a:extLst xmlns:a="http://schemas.openxmlformats.org/drawingml/2006/main">
              <a:ext uri="{FF2B5EF4-FFF2-40B4-BE49-F238E27FC236}">
                <a16:creationId xmlns:a16="http://schemas.microsoft.com/office/drawing/2014/main" id="{9DF8BDB5-6594-4DBC-966E-CCA00D36A4F0}"/>
              </a:ext>
            </a:extLst>
          </p:cNvPr>
          <p:cNvSpPr>
            <a:spLocks xmlns:a="http://schemas.openxmlformats.org/drawingml/2006/main" noGrp="1"/>
          </p:cNvSpPr>
          <p:nvPr/>
        </p:nvSpPr>
        <p:spPr>
          <a:xfrm xmlns:a="http://schemas.openxmlformats.org/drawingml/2006/main">
            <a:off x="666750" y="2952750"/>
            <a:ext cx="2400300" cy="110490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23" name="">
            <a:extLst xmlns:a="http://schemas.openxmlformats.org/drawingml/2006/main">
              <a:ext uri="{FF2B5EF4-FFF2-40B4-BE49-F238E27FC236}">
                <a16:creationId xmlns:a16="http://schemas.microsoft.com/office/drawing/2014/main" id="{ADC49B95-E683-439B-A91A-DDA1314A8D96}"/>
              </a:ext>
            </a:extLst>
          </p:cNvPr>
          <p:cNvSpPr>
            <a:spLocks xmlns:a="http://schemas.openxmlformats.org/drawingml/2006/main" noGrp="1"/>
          </p:cNvSpPr>
          <p:nvPr/>
        </p:nvSpPr>
        <p:spPr>
          <a:xfrm xmlns:a="http://schemas.openxmlformats.org/drawingml/2006/main">
            <a:off x="838200" y="3143250"/>
            <a:ext cx="95250" cy="95250"/>
          </a:xfrm>
          <a:prstGeom xmlns:a="http://schemas.openxmlformats.org/drawingml/2006/main" prst="rect">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24" name="">
            <a:extLst xmlns:a="http://schemas.openxmlformats.org/drawingml/2006/main">
              <a:ext uri="{FF2B5EF4-FFF2-40B4-BE49-F238E27FC236}">
                <a16:creationId xmlns:a16="http://schemas.microsoft.com/office/drawing/2014/main" id="{B47E7032-5C2F-4D35-9B10-A250402CBF91}"/>
              </a:ext>
            </a:extLst>
          </p:cNvPr>
          <p:cNvSpPr>
            <a:spLocks xmlns:a="http://schemas.openxmlformats.org/drawingml/2006/main" noGrp="1"/>
          </p:cNvSpPr>
          <p:nvPr/>
        </p:nvSpPr>
        <p:spPr>
          <a:xfrm xmlns:a="http://schemas.openxmlformats.org/drawingml/2006/main">
            <a:off x="1028700" y="3086100"/>
            <a:ext cx="18669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1">
                <a:solidFill>
                  <a:srgbClr val="0F172A"/>
                </a:solidFill>
                <a:latin typeface="Aptos"/>
                <a:ea typeface="Aptos"/>
                <a:cs typeface="Aptos"/>
              </a:defRPr>
            </a:pPr>
            <a:r>
              <a:rPr sz="1275" b="1">
                <a:solidFill>
                  <a:srgbClr val="0F172A"/>
                </a:solidFill>
                <a:latin typeface="Aptos"/>
                <a:ea typeface="Aptos"/>
                <a:cs typeface="Aptos"/>
              </a:rPr>
              <a:t>Product truth</a:t>
            </a:r>
          </a:p>
        </p:txBody>
      </p:sp>
      <p:sp>
        <p:nvSpPr>
          <p:cNvPr id="25" name="">
            <a:extLst xmlns:a="http://schemas.openxmlformats.org/drawingml/2006/main">
              <a:ext uri="{FF2B5EF4-FFF2-40B4-BE49-F238E27FC236}">
                <a16:creationId xmlns:a16="http://schemas.microsoft.com/office/drawing/2014/main" id="{CCA5C88A-D78B-4110-A345-AF1702712BC1}"/>
              </a:ext>
            </a:extLst>
          </p:cNvPr>
          <p:cNvSpPr>
            <a:spLocks xmlns:a="http://schemas.openxmlformats.org/drawingml/2006/main" noGrp="1"/>
          </p:cNvSpPr>
          <p:nvPr/>
        </p:nvSpPr>
        <p:spPr>
          <a:xfrm xmlns:a="http://schemas.openxmlformats.org/drawingml/2006/main">
            <a:off x="1028700" y="3409950"/>
            <a:ext cx="1866900" cy="5143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475569"/>
                </a:solidFill>
                <a:latin typeface="Aptos"/>
                <a:ea typeface="Aptos"/>
                <a:cs typeface="Aptos"/>
              </a:defRPr>
            </a:pPr>
            <a:r>
              <a:rPr sz="975" b="0">
                <a:solidFill>
                  <a:srgbClr val="475569"/>
                </a:solidFill>
                <a:latin typeface="Aptos"/>
                <a:ea typeface="Aptos"/>
                <a:cs typeface="Aptos"/>
              </a:rPr>
              <a:t>Categories, brands, wine details, suppliers, SKU, purchase price, sale price, and recipe/cocktail costing fields.</a:t>
            </a:r>
          </a:p>
        </p:txBody>
      </p:sp>
      <p:sp>
        <p:nvSpPr>
          <p:cNvPr id="26" name="">
            <a:extLst xmlns:a="http://schemas.openxmlformats.org/drawingml/2006/main">
              <a:ext uri="{FF2B5EF4-FFF2-40B4-BE49-F238E27FC236}">
                <a16:creationId xmlns:a16="http://schemas.microsoft.com/office/drawing/2014/main" id="{E1C83BF7-2F8D-4D85-A097-76CD29C0EFB3}"/>
              </a:ext>
            </a:extLst>
          </p:cNvPr>
          <p:cNvSpPr>
            <a:spLocks xmlns:a="http://schemas.openxmlformats.org/drawingml/2006/main" noGrp="1"/>
          </p:cNvSpPr>
          <p:nvPr/>
        </p:nvSpPr>
        <p:spPr>
          <a:xfrm xmlns:a="http://schemas.openxmlformats.org/drawingml/2006/main">
            <a:off x="3333750" y="2952750"/>
            <a:ext cx="2400300" cy="110490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27" name="">
            <a:extLst xmlns:a="http://schemas.openxmlformats.org/drawingml/2006/main">
              <a:ext uri="{FF2B5EF4-FFF2-40B4-BE49-F238E27FC236}">
                <a16:creationId xmlns:a16="http://schemas.microsoft.com/office/drawing/2014/main" id="{6B3120D3-7AA2-4BD7-BE50-197DB0D1D2E3}"/>
              </a:ext>
            </a:extLst>
          </p:cNvPr>
          <p:cNvSpPr>
            <a:spLocks xmlns:a="http://schemas.openxmlformats.org/drawingml/2006/main" noGrp="1"/>
          </p:cNvSpPr>
          <p:nvPr/>
        </p:nvSpPr>
        <p:spPr>
          <a:xfrm xmlns:a="http://schemas.openxmlformats.org/drawingml/2006/main">
            <a:off x="3505200" y="3143250"/>
            <a:ext cx="95250" cy="95250"/>
          </a:xfrm>
          <a:prstGeom xmlns:a="http://schemas.openxmlformats.org/drawingml/2006/main" prst="rect">
            <a:avLst/>
          </a:prstGeom>
          <a:solidFill xmlns:a="http://schemas.openxmlformats.org/drawingml/2006/main">
            <a:srgbClr val="14B8A6"/>
          </a:solidFill>
          <a:ln xmlns:a="http://schemas.openxmlformats.org/drawingml/2006/main" w="0">
            <a:solidFill>
              <a:srgbClr val="000000">
                <a:alpha val="0"/>
              </a:srgbClr>
            </a:solidFill>
            <a:prstDash val="solid"/>
          </a:ln>
        </p:spPr>
      </p:sp>
      <p:sp>
        <p:nvSpPr>
          <p:cNvPr id="28" name="">
            <a:extLst xmlns:a="http://schemas.openxmlformats.org/drawingml/2006/main">
              <a:ext uri="{FF2B5EF4-FFF2-40B4-BE49-F238E27FC236}">
                <a16:creationId xmlns:a16="http://schemas.microsoft.com/office/drawing/2014/main" id="{3C2696E8-EB22-4278-B807-87231B956618}"/>
              </a:ext>
            </a:extLst>
          </p:cNvPr>
          <p:cNvSpPr>
            <a:spLocks xmlns:a="http://schemas.openxmlformats.org/drawingml/2006/main" noGrp="1"/>
          </p:cNvSpPr>
          <p:nvPr/>
        </p:nvSpPr>
        <p:spPr>
          <a:xfrm xmlns:a="http://schemas.openxmlformats.org/drawingml/2006/main">
            <a:off x="3695700" y="3086100"/>
            <a:ext cx="18669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1">
                <a:solidFill>
                  <a:srgbClr val="0F172A"/>
                </a:solidFill>
                <a:latin typeface="Aptos"/>
                <a:ea typeface="Aptos"/>
                <a:cs typeface="Aptos"/>
              </a:defRPr>
            </a:pPr>
            <a:r>
              <a:rPr sz="1275" b="1">
                <a:solidFill>
                  <a:srgbClr val="0F172A"/>
                </a:solidFill>
                <a:latin typeface="Aptos"/>
                <a:ea typeface="Aptos"/>
                <a:cs typeface="Aptos"/>
              </a:rPr>
              <a:t>Stock control</a:t>
            </a:r>
          </a:p>
        </p:txBody>
      </p:sp>
      <p:sp>
        <p:nvSpPr>
          <p:cNvPr id="29" name="">
            <a:extLst xmlns:a="http://schemas.openxmlformats.org/drawingml/2006/main">
              <a:ext uri="{FF2B5EF4-FFF2-40B4-BE49-F238E27FC236}">
                <a16:creationId xmlns:a16="http://schemas.microsoft.com/office/drawing/2014/main" id="{EB2D838A-CB7E-4321-AC3F-5B0EA3535CF3}"/>
              </a:ext>
            </a:extLst>
          </p:cNvPr>
          <p:cNvSpPr>
            <a:spLocks xmlns:a="http://schemas.openxmlformats.org/drawingml/2006/main" noGrp="1"/>
          </p:cNvSpPr>
          <p:nvPr/>
        </p:nvSpPr>
        <p:spPr>
          <a:xfrm xmlns:a="http://schemas.openxmlformats.org/drawingml/2006/main">
            <a:off x="3695700" y="3409950"/>
            <a:ext cx="1866900" cy="5143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475569"/>
                </a:solidFill>
                <a:latin typeface="Aptos"/>
                <a:ea typeface="Aptos"/>
                <a:cs typeface="Aptos"/>
              </a:defRPr>
            </a:pPr>
            <a:r>
              <a:rPr sz="975" b="0">
                <a:solidFill>
                  <a:srgbClr val="475569"/>
                </a:solidFill>
                <a:latin typeface="Aptos"/>
                <a:ea typeface="Aptos"/>
                <a:cs typeface="Aptos"/>
              </a:rPr>
              <a:t>Par levels, reorder points, bulk import, duplicate cleanup, scan area, and stock count approval.</a:t>
            </a:r>
          </a:p>
        </p:txBody>
      </p:sp>
      <p:sp>
        <p:nvSpPr>
          <p:cNvPr id="30" name="">
            <a:extLst xmlns:a="http://schemas.openxmlformats.org/drawingml/2006/main">
              <a:ext uri="{FF2B5EF4-FFF2-40B4-BE49-F238E27FC236}">
                <a16:creationId xmlns:a16="http://schemas.microsoft.com/office/drawing/2014/main" id="{165E32D1-42C0-40BF-BB8D-0C155C9BC4CA}"/>
              </a:ext>
            </a:extLst>
          </p:cNvPr>
          <p:cNvSpPr>
            <a:spLocks xmlns:a="http://schemas.openxmlformats.org/drawingml/2006/main" noGrp="1"/>
          </p:cNvSpPr>
          <p:nvPr/>
        </p:nvSpPr>
        <p:spPr>
          <a:xfrm xmlns:a="http://schemas.openxmlformats.org/drawingml/2006/main">
            <a:off x="666750" y="4343400"/>
            <a:ext cx="5067300" cy="87630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31" name="">
            <a:extLst xmlns:a="http://schemas.openxmlformats.org/drawingml/2006/main">
              <a:ext uri="{FF2B5EF4-FFF2-40B4-BE49-F238E27FC236}">
                <a16:creationId xmlns:a16="http://schemas.microsoft.com/office/drawing/2014/main" id="{E7FA55C9-6693-4727-B03C-70317DDCC15E}"/>
              </a:ext>
            </a:extLst>
          </p:cNvPr>
          <p:cNvSpPr>
            <a:spLocks xmlns:a="http://schemas.openxmlformats.org/drawingml/2006/main" noGrp="1"/>
          </p:cNvSpPr>
          <p:nvPr/>
        </p:nvSpPr>
        <p:spPr>
          <a:xfrm xmlns:a="http://schemas.openxmlformats.org/drawingml/2006/main">
            <a:off x="838200" y="4533900"/>
            <a:ext cx="95250" cy="95250"/>
          </a:xfrm>
          <a:prstGeom xmlns:a="http://schemas.openxmlformats.org/drawingml/2006/main" prst="rect">
            <a:avLst/>
          </a:prstGeom>
          <a:solidFill xmlns:a="http://schemas.openxmlformats.org/drawingml/2006/main">
            <a:srgbClr val="F59E0B"/>
          </a:solidFill>
          <a:ln xmlns:a="http://schemas.openxmlformats.org/drawingml/2006/main" w="0">
            <a:solidFill>
              <a:srgbClr val="000000">
                <a:alpha val="0"/>
              </a:srgbClr>
            </a:solidFill>
            <a:prstDash val="solid"/>
          </a:ln>
        </p:spPr>
      </p:sp>
      <p:sp>
        <p:nvSpPr>
          <p:cNvPr id="32" name="">
            <a:extLst xmlns:a="http://schemas.openxmlformats.org/drawingml/2006/main">
              <a:ext uri="{FF2B5EF4-FFF2-40B4-BE49-F238E27FC236}">
                <a16:creationId xmlns:a16="http://schemas.microsoft.com/office/drawing/2014/main" id="{43A38A27-10BE-476E-9399-DD641C51F02F}"/>
              </a:ext>
            </a:extLst>
          </p:cNvPr>
          <p:cNvSpPr>
            <a:spLocks xmlns:a="http://schemas.openxmlformats.org/drawingml/2006/main" noGrp="1"/>
          </p:cNvSpPr>
          <p:nvPr/>
        </p:nvSpPr>
        <p:spPr>
          <a:xfrm xmlns:a="http://schemas.openxmlformats.org/drawingml/2006/main">
            <a:off x="1028700" y="4476750"/>
            <a:ext cx="45339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1">
                <a:solidFill>
                  <a:srgbClr val="0F172A"/>
                </a:solidFill>
                <a:latin typeface="Aptos"/>
                <a:ea typeface="Aptos"/>
                <a:cs typeface="Aptos"/>
              </a:defRPr>
            </a:pPr>
            <a:r>
              <a:rPr sz="1275" b="1">
                <a:solidFill>
                  <a:srgbClr val="0F172A"/>
                </a:solidFill>
                <a:latin typeface="Aptos"/>
                <a:ea typeface="Aptos"/>
                <a:cs typeface="Aptos"/>
              </a:rPr>
              <a:t>Movement history</a:t>
            </a:r>
          </a:p>
        </p:txBody>
      </p:sp>
      <p:sp>
        <p:nvSpPr>
          <p:cNvPr id="33" name="">
            <a:extLst xmlns:a="http://schemas.openxmlformats.org/drawingml/2006/main">
              <a:ext uri="{FF2B5EF4-FFF2-40B4-BE49-F238E27FC236}">
                <a16:creationId xmlns:a16="http://schemas.microsoft.com/office/drawing/2014/main" id="{07F5BB67-5C28-45AC-8240-0F75CF924A42}"/>
              </a:ext>
            </a:extLst>
          </p:cNvPr>
          <p:cNvSpPr>
            <a:spLocks xmlns:a="http://schemas.openxmlformats.org/drawingml/2006/main" noGrp="1"/>
          </p:cNvSpPr>
          <p:nvPr/>
        </p:nvSpPr>
        <p:spPr>
          <a:xfrm xmlns:a="http://schemas.openxmlformats.org/drawingml/2006/main">
            <a:off x="1028700" y="4800600"/>
            <a:ext cx="4533900" cy="2857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475569"/>
                </a:solidFill>
                <a:latin typeface="Aptos"/>
                <a:ea typeface="Aptos"/>
                <a:cs typeface="Aptos"/>
              </a:defRPr>
            </a:pPr>
            <a:r>
              <a:rPr sz="975" b="0">
                <a:solidFill>
                  <a:srgbClr val="475569"/>
                </a:solidFill>
                <a:latin typeface="Aptos"/>
                <a:ea typeface="Aptos"/>
                <a:cs typeface="Aptos"/>
              </a:rPr>
              <a:t>Adjustments, transfers, WOW movements, write-offs, usage, leftovers, and received orders can preserve the operational trail.</a:t>
            </a:r>
          </a:p>
        </p:txBody>
      </p:sp>
    </p:spTree>
    <p:extLst>
      <p:ext uri="{BB962C8B-B14F-4D97-AF65-F5344CB8AC3E}">
        <p14:creationId xmlns:p14="http://schemas.microsoft.com/office/powerpoint/2010/main" val="215985874"/>
      </p:ext>
    </p:extLst>
  </p:cSld>
</p:sld>
</file>

<file path=ppt/slides/slide7.xml><?xml version="1.0" encoding="utf-8"?>
<p:sld xmlns:p="http://schemas.openxmlformats.org/presentationml/2006/main">
  <p:cSld>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86225761-8610-4540-8B48-741710FCBFAD}"/>
              </a:ext>
            </a:extLst>
          </p:cNvPr>
          <p:cNvSpPr>
            <a:spLocks xmlns:a="http://schemas.openxmlformats.org/drawingml/2006/main" noGrp="1"/>
          </p:cNvSpPr>
          <p:nvPr/>
        </p:nvSpPr>
        <p:spPr>
          <a:xfrm xmlns:a="http://schemas.openxmlformats.org/drawingml/2006/main">
            <a:off x="0" y="0"/>
            <a:ext cx="12192000" cy="6858000"/>
          </a:xfrm>
          <a:prstGeom xmlns:a="http://schemas.openxmlformats.org/drawingml/2006/main" prst="rect">
            <a:avLst/>
          </a:prstGeom>
          <a:solidFill xmlns:a="http://schemas.openxmlformats.org/drawingml/2006/main">
            <a:srgbClr val="F7F9FB"/>
          </a:solidFill>
          <a:ln xmlns:a="http://schemas.openxmlformats.org/drawingml/2006/main" w="0">
            <a:solidFill>
              <a:srgbClr val="000000">
                <a:alpha val="0"/>
              </a:srgbClr>
            </a:solidFill>
            <a:prstDash val="solid"/>
          </a:ln>
        </p:spPr>
      </p:sp>
      <p:sp>
        <p:nvSpPr>
          <p:cNvPr id="2" name="">
            <a:extLst xmlns:a="http://schemas.openxmlformats.org/drawingml/2006/main">
              <a:ext uri="{FF2B5EF4-FFF2-40B4-BE49-F238E27FC236}">
                <a16:creationId xmlns:a16="http://schemas.microsoft.com/office/drawing/2014/main" id="{344D29C7-51CD-4ABA-9DEB-C1F3E015726B}"/>
              </a:ext>
            </a:extLst>
          </p:cNvPr>
          <p:cNvSpPr>
            <a:spLocks xmlns:a="http://schemas.openxmlformats.org/drawingml/2006/main" noGrp="1"/>
          </p:cNvSpPr>
          <p:nvPr/>
        </p:nvSpPr>
        <p:spPr>
          <a:xfrm xmlns:a="http://schemas.openxmlformats.org/drawingml/2006/main">
            <a:off x="514350" y="6438900"/>
            <a:ext cx="4381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0">
                <a:solidFill>
                  <a:srgbClr val="64748B"/>
                </a:solidFill>
                <a:latin typeface="Aptos"/>
                <a:ea typeface="Aptos"/>
                <a:cs typeface="Aptos"/>
              </a:defRPr>
            </a:pPr>
            <a:r>
              <a:rPr sz="750" b="0">
                <a:solidFill>
                  <a:srgbClr val="64748B"/>
                </a:solidFill>
                <a:latin typeface="Aptos"/>
                <a:ea typeface="Aptos"/>
                <a:cs typeface="Aptos"/>
              </a:rPr>
              <a:t>The Liquid Audit | Hotel value walkthrough</a:t>
            </a:r>
          </a:p>
        </p:txBody>
      </p:sp>
      <p:sp>
        <p:nvSpPr>
          <p:cNvPr id="3" name="">
            <a:extLst xmlns:a="http://schemas.openxmlformats.org/drawingml/2006/main">
              <a:ext uri="{FF2B5EF4-FFF2-40B4-BE49-F238E27FC236}">
                <a16:creationId xmlns:a16="http://schemas.microsoft.com/office/drawing/2014/main" id="{7927B07D-0F4A-46A7-A0E8-440D87A0A4D2}"/>
              </a:ext>
            </a:extLst>
          </p:cNvPr>
          <p:cNvSpPr>
            <a:spLocks xmlns:a="http://schemas.openxmlformats.org/drawingml/2006/main" noGrp="1"/>
          </p:cNvSpPr>
          <p:nvPr/>
        </p:nvSpPr>
        <p:spPr>
          <a:xfrm xmlns:a="http://schemas.openxmlformats.org/drawingml/2006/main">
            <a:off x="11049000" y="6438900"/>
            <a:ext cx="6477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r">
              <a:defRPr sz="750" b="0">
                <a:solidFill>
                  <a:srgbClr val="64748B"/>
                </a:solidFill>
                <a:latin typeface="Aptos"/>
                <a:ea typeface="Aptos"/>
                <a:cs typeface="Aptos"/>
              </a:defRPr>
            </a:pPr>
            <a:r>
              <a:rPr sz="750" b="0">
                <a:solidFill>
                  <a:srgbClr val="64748B"/>
                </a:solidFill>
                <a:latin typeface="Aptos"/>
                <a:ea typeface="Aptos"/>
                <a:cs typeface="Aptos"/>
              </a:rPr>
              <a:t>07</a:t>
            </a:r>
          </a:p>
        </p:txBody>
      </p:sp>
      <p:sp>
        <p:nvSpPr>
          <p:cNvPr id="4" name="kicker-7-marker">
            <a:extLst xmlns:a="http://schemas.openxmlformats.org/drawingml/2006/main">
              <a:ext uri="{FF2B5EF4-FFF2-40B4-BE49-F238E27FC236}">
                <a16:creationId xmlns:a16="http://schemas.microsoft.com/office/drawing/2014/main" id="{6A09D7F5-639B-4821-BEAF-4964D0E1B964}"/>
              </a:ext>
            </a:extLst>
          </p:cNvPr>
          <p:cNvSpPr>
            <a:spLocks xmlns:a="http://schemas.openxmlformats.org/drawingml/2006/main" noGrp="1"/>
          </p:cNvSpPr>
          <p:nvPr/>
        </p:nvSpPr>
        <p:spPr>
          <a:xfrm xmlns:a="http://schemas.openxmlformats.org/drawingml/2006/main">
            <a:off x="514350" y="485775"/>
            <a:ext cx="76200" cy="76200"/>
          </a:xfrm>
          <a:prstGeom xmlns:a="http://schemas.openxmlformats.org/drawingml/2006/main" prst="rect">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5" name="kicker-7-label">
            <a:extLst xmlns:a="http://schemas.openxmlformats.org/drawingml/2006/main">
              <a:ext uri="{FF2B5EF4-FFF2-40B4-BE49-F238E27FC236}">
                <a16:creationId xmlns:a16="http://schemas.microsoft.com/office/drawing/2014/main" id="{C9BBE235-3D30-4A7B-9C1B-2D118D6B587F}"/>
              </a:ext>
            </a:extLst>
          </p:cNvPr>
          <p:cNvSpPr>
            <a:spLocks xmlns:a="http://schemas.openxmlformats.org/drawingml/2006/main" noGrp="1"/>
          </p:cNvSpPr>
          <p:nvPr/>
        </p:nvSpPr>
        <p:spPr>
          <a:xfrm xmlns:a="http://schemas.openxmlformats.org/drawingml/2006/main">
            <a:off x="685800" y="419100"/>
            <a:ext cx="495300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825" b="1">
                <a:solidFill>
                  <a:srgbClr val="4F46E5"/>
                </a:solidFill>
                <a:latin typeface="Aptos"/>
                <a:ea typeface="Aptos"/>
                <a:cs typeface="Aptos"/>
              </a:defRPr>
            </a:pPr>
            <a:r>
              <a:rPr sz="825" b="1">
                <a:solidFill>
                  <a:srgbClr val="4F46E5"/>
                </a:solidFill>
                <a:latin typeface="Aptos"/>
                <a:ea typeface="Aptos"/>
                <a:cs typeface="Aptos"/>
              </a:rPr>
              <a:t>PURCHASING</a:t>
            </a:r>
          </a:p>
        </p:txBody>
      </p:sp>
      <p:sp>
        <p:nvSpPr>
          <p:cNvPr id="6" name="">
            <a:extLst xmlns:a="http://schemas.openxmlformats.org/drawingml/2006/main">
              <a:ext uri="{FF2B5EF4-FFF2-40B4-BE49-F238E27FC236}">
                <a16:creationId xmlns:a16="http://schemas.microsoft.com/office/drawing/2014/main" id="{232B5CC6-0C09-4E33-BE07-0E083A5D99A4}"/>
              </a:ext>
            </a:extLst>
          </p:cNvPr>
          <p:cNvSpPr>
            <a:spLocks xmlns:a="http://schemas.openxmlformats.org/drawingml/2006/main" noGrp="1"/>
          </p:cNvSpPr>
          <p:nvPr/>
        </p:nvSpPr>
        <p:spPr>
          <a:xfrm xmlns:a="http://schemas.openxmlformats.org/drawingml/2006/main">
            <a:off x="514350" y="781050"/>
            <a:ext cx="5334000" cy="8763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3000" b="1">
                <a:solidFill>
                  <a:srgbClr val="0F172A"/>
                </a:solidFill>
                <a:latin typeface="Aptos Display"/>
                <a:ea typeface="Aptos Display"/>
                <a:cs typeface="Aptos Display"/>
              </a:defRPr>
            </a:pPr>
            <a:r>
              <a:rPr sz="3000" b="1">
                <a:solidFill>
                  <a:srgbClr val="0F172A"/>
                </a:solidFill>
                <a:latin typeface="Aptos Display"/>
                <a:ea typeface="Aptos Display"/>
                <a:cs typeface="Aptos Display"/>
              </a:rPr>
              <a:t>Purchasing turns low stock into a trackable order.</a:t>
            </a:r>
          </a:p>
        </p:txBody>
      </p:sp>
      <p:sp>
        <p:nvSpPr>
          <p:cNvPr id="7" name="">
            <a:extLst xmlns:a="http://schemas.openxmlformats.org/drawingml/2006/main">
              <a:ext uri="{FF2B5EF4-FFF2-40B4-BE49-F238E27FC236}">
                <a16:creationId xmlns:a16="http://schemas.microsoft.com/office/drawing/2014/main" id="{15EC1538-7380-42AF-A114-79C14FA1502F}"/>
              </a:ext>
            </a:extLst>
          </p:cNvPr>
          <p:cNvSpPr>
            <a:spLocks xmlns:a="http://schemas.openxmlformats.org/drawingml/2006/main" noGrp="1"/>
          </p:cNvSpPr>
          <p:nvPr/>
        </p:nvSpPr>
        <p:spPr>
          <a:xfrm xmlns:a="http://schemas.openxmlformats.org/drawingml/2006/main">
            <a:off x="533400" y="1752600"/>
            <a:ext cx="5143500" cy="590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0">
                <a:solidFill>
                  <a:srgbClr val="475569"/>
                </a:solidFill>
                <a:latin typeface="Aptos"/>
                <a:ea typeface="Aptos"/>
                <a:cs typeface="Aptos"/>
              </a:defRPr>
            </a:pPr>
            <a:r>
              <a:rPr sz="1350" b="0">
                <a:solidFill>
                  <a:srgbClr val="475569"/>
                </a:solidFill>
                <a:latin typeface="Aptos"/>
                <a:ea typeface="Aptos"/>
                <a:cs typeface="Aptos"/>
              </a:rPr>
              <a:t>Supplier reorder queues and purchase orders help teams turn stock risk into action, then connect received orders back into stock movement records.</a:t>
            </a:r>
          </a:p>
        </p:txBody>
      </p:sp>
      <p:sp>
        <p:nvSpPr>
          <p:cNvPr id="8" name="">
            <a:extLst xmlns:a="http://schemas.openxmlformats.org/drawingml/2006/main">
              <a:ext uri="{FF2B5EF4-FFF2-40B4-BE49-F238E27FC236}">
                <a16:creationId xmlns:a16="http://schemas.microsoft.com/office/drawing/2014/main" id="{C8A05547-7B7C-4DBC-B1C1-CBDBBE26DEC8}"/>
              </a:ext>
            </a:extLst>
          </p:cNvPr>
          <p:cNvSpPr>
            <a:spLocks xmlns:a="http://schemas.openxmlformats.org/drawingml/2006/main" noGrp="1"/>
          </p:cNvSpPr>
          <p:nvPr/>
        </p:nvSpPr>
        <p:spPr>
          <a:xfrm xmlns:a="http://schemas.openxmlformats.org/drawingml/2006/main">
            <a:off x="6381750" y="1352550"/>
            <a:ext cx="4819650" cy="361950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9" name="">
            <a:extLst xmlns:a="http://schemas.openxmlformats.org/drawingml/2006/main">
              <a:ext uri="{FF2B5EF4-FFF2-40B4-BE49-F238E27FC236}">
                <a16:creationId xmlns:a16="http://schemas.microsoft.com/office/drawing/2014/main" id="{FB76C6F0-FBBC-446C-B862-7BF00BB6F91A}"/>
              </a:ext>
            </a:extLst>
          </p:cNvPr>
          <p:cNvSpPr>
            <a:spLocks xmlns:a="http://schemas.openxmlformats.org/drawingml/2006/main" noGrp="1"/>
          </p:cNvSpPr>
          <p:nvPr/>
        </p:nvSpPr>
        <p:spPr>
          <a:xfrm xmlns:a="http://schemas.openxmlformats.org/drawingml/2006/main">
            <a:off x="6381750" y="1352550"/>
            <a:ext cx="4819650" cy="3238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10" name="">
            <a:extLst xmlns:a="http://schemas.openxmlformats.org/drawingml/2006/main">
              <a:ext uri="{FF2B5EF4-FFF2-40B4-BE49-F238E27FC236}">
                <a16:creationId xmlns:a16="http://schemas.microsoft.com/office/drawing/2014/main" id="{A264C80E-3E8A-47DF-A2E2-1222E75FA447}"/>
              </a:ext>
            </a:extLst>
          </p:cNvPr>
          <p:cNvSpPr>
            <a:spLocks xmlns:a="http://schemas.openxmlformats.org/drawingml/2006/main" noGrp="1"/>
          </p:cNvSpPr>
          <p:nvPr/>
        </p:nvSpPr>
        <p:spPr>
          <a:xfrm xmlns:a="http://schemas.openxmlformats.org/drawingml/2006/main">
            <a:off x="6515100" y="1476375"/>
            <a:ext cx="76200" cy="76200"/>
          </a:xfrm>
          <a:prstGeom xmlns:a="http://schemas.openxmlformats.org/drawingml/2006/main" prst="rect">
            <a:avLst/>
          </a:prstGeom>
          <a:solidFill xmlns:a="http://schemas.openxmlformats.org/drawingml/2006/main">
            <a:srgbClr val="FB7185"/>
          </a:solidFill>
          <a:ln xmlns:a="http://schemas.openxmlformats.org/drawingml/2006/main" w="0">
            <a:solidFill>
              <a:srgbClr val="000000">
                <a:alpha val="0"/>
              </a:srgbClr>
            </a:solidFill>
            <a:prstDash val="solid"/>
          </a:ln>
        </p:spPr>
      </p:sp>
      <p:sp>
        <p:nvSpPr>
          <p:cNvPr id="11" name="">
            <a:extLst xmlns:a="http://schemas.openxmlformats.org/drawingml/2006/main">
              <a:ext uri="{FF2B5EF4-FFF2-40B4-BE49-F238E27FC236}">
                <a16:creationId xmlns:a16="http://schemas.microsoft.com/office/drawing/2014/main" id="{ADCCCDFC-9B64-4C8F-B9EE-1AAFC514A43F}"/>
              </a:ext>
            </a:extLst>
          </p:cNvPr>
          <p:cNvSpPr>
            <a:spLocks xmlns:a="http://schemas.openxmlformats.org/drawingml/2006/main" noGrp="1"/>
          </p:cNvSpPr>
          <p:nvPr/>
        </p:nvSpPr>
        <p:spPr>
          <a:xfrm xmlns:a="http://schemas.openxmlformats.org/drawingml/2006/main">
            <a:off x="6657975" y="1476375"/>
            <a:ext cx="76200" cy="7620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12" name="">
            <a:extLst xmlns:a="http://schemas.openxmlformats.org/drawingml/2006/main">
              <a:ext uri="{FF2B5EF4-FFF2-40B4-BE49-F238E27FC236}">
                <a16:creationId xmlns:a16="http://schemas.microsoft.com/office/drawing/2014/main" id="{E0D537C1-1CBB-492D-A92D-E0D175E5B0E1}"/>
              </a:ext>
            </a:extLst>
          </p:cNvPr>
          <p:cNvSpPr>
            <a:spLocks xmlns:a="http://schemas.openxmlformats.org/drawingml/2006/main" noGrp="1"/>
          </p:cNvSpPr>
          <p:nvPr/>
        </p:nvSpPr>
        <p:spPr>
          <a:xfrm xmlns:a="http://schemas.openxmlformats.org/drawingml/2006/main">
            <a:off x="6800850" y="1476375"/>
            <a:ext cx="76200" cy="76200"/>
          </a:xfrm>
          <a:prstGeom xmlns:a="http://schemas.openxmlformats.org/drawingml/2006/main" prst="rect">
            <a:avLst/>
          </a:prstGeom>
          <a:solidFill xmlns:a="http://schemas.openxmlformats.org/drawingml/2006/main">
            <a:srgbClr val="34D399"/>
          </a:solidFill>
          <a:ln xmlns:a="http://schemas.openxmlformats.org/drawingml/2006/main" w="0">
            <a:solidFill>
              <a:srgbClr val="000000">
                <a:alpha val="0"/>
              </a:srgbClr>
            </a:solidFill>
            <a:prstDash val="solid"/>
          </a:ln>
        </p:spPr>
      </p:sp>
      <p:sp>
        <p:nvSpPr>
          <p:cNvPr id="13" name="">
            <a:extLst xmlns:a="http://schemas.openxmlformats.org/drawingml/2006/main">
              <a:ext uri="{FF2B5EF4-FFF2-40B4-BE49-F238E27FC236}">
                <a16:creationId xmlns:a16="http://schemas.microsoft.com/office/drawing/2014/main" id="{C0010EF0-F76F-4CC7-902D-1AF94D895C38}"/>
              </a:ext>
            </a:extLst>
          </p:cNvPr>
          <p:cNvSpPr>
            <a:spLocks xmlns:a="http://schemas.openxmlformats.org/drawingml/2006/main" noGrp="1"/>
          </p:cNvSpPr>
          <p:nvPr/>
        </p:nvSpPr>
        <p:spPr>
          <a:xfrm xmlns:a="http://schemas.openxmlformats.org/drawingml/2006/main">
            <a:off x="7029450" y="1428750"/>
            <a:ext cx="4000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1">
                <a:solidFill>
                  <a:srgbClr val="64748B"/>
                </a:solidFill>
                <a:latin typeface="Aptos"/>
                <a:ea typeface="Aptos"/>
                <a:cs typeface="Aptos"/>
              </a:defRPr>
            </a:pPr>
            <a:r>
              <a:rPr sz="750" b="1">
                <a:solidFill>
                  <a:srgbClr val="64748B"/>
                </a:solidFill>
                <a:latin typeface="Aptos"/>
                <a:ea typeface="Aptos"/>
                <a:cs typeface="Aptos"/>
              </a:rPr>
              <a:t>Purchasing workflow</a:t>
            </a:r>
          </a:p>
        </p:txBody>
      </p:sp>
      <p:pic>
        <p:nvPicPr>
          <p:cNvPr id="14" name=""/>
          <p:cNvPicPr>
            <a:picLocks xmlns:a="http://schemas.openxmlformats.org/drawingml/2006/main" noChangeAspect="1"/>
          </p:cNvPicPr>
          <p:nvPr/>
        </p:nvPicPr>
        <p:blipFill>
          <a:blip xmlns:r="http://schemas.openxmlformats.org/officeDocument/2006/relationships" xmlns:a="http://schemas.openxmlformats.org/drawingml/2006/main" r:embed="R929d14a063c54f12"/>
          <a:srcRect xmlns:a="http://schemas.openxmlformats.org/drawingml/2006/main" l="0" t="8277" r="0" b="8277"/>
          <a:stretch xmlns:a="http://schemas.openxmlformats.org/drawingml/2006/main">
            <a:fillRect l="0" t="0" r="0" b="0"/>
          </a:stretch>
        </p:blipFill>
        <p:spPr>
          <a:xfrm xmlns:a="http://schemas.openxmlformats.org/drawingml/2006/main">
            <a:off x="6381750" y="1676400"/>
            <a:ext cx="4819650" cy="3295650"/>
          </a:xfrm>
          <a:prstGeom xmlns:a="http://schemas.openxmlformats.org/drawingml/2006/main" prst="rect">
            <a:avLst/>
          </a:prstGeom>
        </p:spPr>
      </p:pic>
      <p:sp>
        <p:nvSpPr>
          <p:cNvPr id="15" name="">
            <a:extLst xmlns:a="http://schemas.openxmlformats.org/drawingml/2006/main">
              <a:ext uri="{FF2B5EF4-FFF2-40B4-BE49-F238E27FC236}">
                <a16:creationId xmlns:a16="http://schemas.microsoft.com/office/drawing/2014/main" id="{361F392A-6A17-4074-BB2D-949FC720EF6D}"/>
              </a:ext>
            </a:extLst>
          </p:cNvPr>
          <p:cNvSpPr>
            <a:spLocks xmlns:a="http://schemas.openxmlformats.org/drawingml/2006/main" noGrp="1"/>
          </p:cNvSpPr>
          <p:nvPr/>
        </p:nvSpPr>
        <p:spPr>
          <a:xfrm xmlns:a="http://schemas.openxmlformats.org/drawingml/2006/main">
            <a:off x="742950" y="3105150"/>
            <a:ext cx="2190750" cy="323850"/>
          </a:xfrm>
          <a:prstGeom xmlns:a="http://schemas.openxmlformats.org/drawingml/2006/main" prst="rect">
            <a:avLst/>
          </a:prstGeom>
          <a:solidFill xmlns:a="http://schemas.openxmlformats.org/drawingml/2006/main">
            <a:srgbClr val="EEF2FF"/>
          </a:solidFill>
          <a:ln xmlns:a="http://schemas.openxmlformats.org/drawingml/2006/main" w="9525">
            <a:solidFill>
              <a:srgbClr val="C7D2FE"/>
            </a:solidFill>
            <a:prstDash val="solid"/>
          </a:ln>
        </p:spPr>
      </p:sp>
      <p:sp>
        <p:nvSpPr>
          <p:cNvPr id="16" name="">
            <a:extLst xmlns:a="http://schemas.openxmlformats.org/drawingml/2006/main">
              <a:ext uri="{FF2B5EF4-FFF2-40B4-BE49-F238E27FC236}">
                <a16:creationId xmlns:a16="http://schemas.microsoft.com/office/drawing/2014/main" id="{3C2F74D5-25A7-4025-83A7-464BD46A96E2}"/>
              </a:ext>
            </a:extLst>
          </p:cNvPr>
          <p:cNvSpPr>
            <a:spLocks xmlns:a="http://schemas.openxmlformats.org/drawingml/2006/main" noGrp="1"/>
          </p:cNvSpPr>
          <p:nvPr/>
        </p:nvSpPr>
        <p:spPr>
          <a:xfrm xmlns:a="http://schemas.openxmlformats.org/drawingml/2006/main">
            <a:off x="857250" y="3219450"/>
            <a:ext cx="76200" cy="76200"/>
          </a:xfrm>
          <a:prstGeom xmlns:a="http://schemas.openxmlformats.org/drawingml/2006/main" prst="rect">
            <a:avLst/>
          </a:prstGeom>
          <a:solidFill xmlns:a="http://schemas.openxmlformats.org/drawingml/2006/main">
            <a:srgbClr val="F59E0B"/>
          </a:solidFill>
          <a:ln xmlns:a="http://schemas.openxmlformats.org/drawingml/2006/main" w="0">
            <a:solidFill>
              <a:srgbClr val="000000">
                <a:alpha val="0"/>
              </a:srgbClr>
            </a:solidFill>
            <a:prstDash val="solid"/>
          </a:ln>
        </p:spPr>
      </p:sp>
      <p:sp>
        <p:nvSpPr>
          <p:cNvPr id="17" name="">
            <a:extLst xmlns:a="http://schemas.openxmlformats.org/drawingml/2006/main">
              <a:ext uri="{FF2B5EF4-FFF2-40B4-BE49-F238E27FC236}">
                <a16:creationId xmlns:a16="http://schemas.microsoft.com/office/drawing/2014/main" id="{73D9FC31-CB28-43A3-B735-69C6D1DC27F2}"/>
              </a:ext>
            </a:extLst>
          </p:cNvPr>
          <p:cNvSpPr>
            <a:spLocks xmlns:a="http://schemas.openxmlformats.org/drawingml/2006/main" noGrp="1"/>
          </p:cNvSpPr>
          <p:nvPr/>
        </p:nvSpPr>
        <p:spPr>
          <a:xfrm xmlns:a="http://schemas.openxmlformats.org/drawingml/2006/main">
            <a:off x="1009650" y="3181350"/>
            <a:ext cx="18097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0F172A"/>
                </a:solidFill>
                <a:latin typeface="Aptos"/>
                <a:ea typeface="Aptos"/>
                <a:cs typeface="Aptos"/>
              </a:defRPr>
            </a:pPr>
            <a:r>
              <a:rPr sz="900" b="1">
                <a:solidFill>
                  <a:srgbClr val="0F172A"/>
                </a:solidFill>
                <a:latin typeface="Aptos"/>
                <a:ea typeface="Aptos"/>
                <a:cs typeface="Aptos"/>
              </a:rPr>
              <a:t>Low stock or par gap</a:t>
            </a:r>
          </a:p>
        </p:txBody>
      </p:sp>
      <p:sp>
        <p:nvSpPr>
          <p:cNvPr id="18" name="">
            <a:extLst xmlns:a="http://schemas.openxmlformats.org/drawingml/2006/main">
              <a:ext uri="{FF2B5EF4-FFF2-40B4-BE49-F238E27FC236}">
                <a16:creationId xmlns:a16="http://schemas.microsoft.com/office/drawing/2014/main" id="{4B4AB13F-3622-40DA-8C94-0F974ED68C03}"/>
              </a:ext>
            </a:extLst>
          </p:cNvPr>
          <p:cNvSpPr>
            <a:spLocks xmlns:a="http://schemas.openxmlformats.org/drawingml/2006/main" noGrp="1"/>
          </p:cNvSpPr>
          <p:nvPr/>
        </p:nvSpPr>
        <p:spPr>
          <a:xfrm xmlns:a="http://schemas.openxmlformats.org/drawingml/2006/main">
            <a:off x="3048000" y="3267075"/>
            <a:ext cx="571500" cy="28575"/>
          </a:xfrm>
          <a:prstGeom xmlns:a="http://schemas.openxmlformats.org/drawingml/2006/main" prst="rect">
            <a:avLst/>
          </a:prstGeom>
          <a:solidFill xmlns:a="http://schemas.openxmlformats.org/drawingml/2006/main">
            <a:srgbClr val="F59E0B"/>
          </a:solidFill>
          <a:ln xmlns:a="http://schemas.openxmlformats.org/drawingml/2006/main" w="0">
            <a:solidFill>
              <a:srgbClr val="000000">
                <a:alpha val="0"/>
              </a:srgbClr>
            </a:solidFill>
            <a:prstDash val="solid"/>
          </a:ln>
        </p:spPr>
      </p:sp>
      <p:sp>
        <p:nvSpPr>
          <p:cNvPr id="19" name="">
            <a:extLst xmlns:a="http://schemas.openxmlformats.org/drawingml/2006/main">
              <a:ext uri="{FF2B5EF4-FFF2-40B4-BE49-F238E27FC236}">
                <a16:creationId xmlns:a16="http://schemas.microsoft.com/office/drawing/2014/main" id="{E82ABADB-3D82-4B39-A37C-CB37289915B8}"/>
              </a:ext>
            </a:extLst>
          </p:cNvPr>
          <p:cNvSpPr>
            <a:spLocks xmlns:a="http://schemas.openxmlformats.org/drawingml/2006/main" noGrp="1"/>
          </p:cNvSpPr>
          <p:nvPr/>
        </p:nvSpPr>
        <p:spPr>
          <a:xfrm xmlns:a="http://schemas.openxmlformats.org/drawingml/2006/main">
            <a:off x="3533775" y="3209925"/>
            <a:ext cx="114300" cy="114300"/>
          </a:xfrm>
          <a:prstGeom xmlns:a="http://schemas.openxmlformats.org/drawingml/2006/main" prst="triangle">
            <a:avLst/>
          </a:prstGeom>
          <a:solidFill xmlns:a="http://schemas.openxmlformats.org/drawingml/2006/main">
            <a:srgbClr val="F59E0B"/>
          </a:solidFill>
          <a:ln xmlns:a="http://schemas.openxmlformats.org/drawingml/2006/main" w="0">
            <a:solidFill>
              <a:srgbClr val="000000">
                <a:alpha val="0"/>
              </a:srgbClr>
            </a:solidFill>
            <a:prstDash val="solid"/>
          </a:ln>
        </p:spPr>
      </p:sp>
      <p:sp>
        <p:nvSpPr>
          <p:cNvPr id="20" name="">
            <a:extLst xmlns:a="http://schemas.openxmlformats.org/drawingml/2006/main">
              <a:ext uri="{FF2B5EF4-FFF2-40B4-BE49-F238E27FC236}">
                <a16:creationId xmlns:a16="http://schemas.microsoft.com/office/drawing/2014/main" id="{6216EF7F-9071-4ED6-BEEA-5E83235827F5}"/>
              </a:ext>
            </a:extLst>
          </p:cNvPr>
          <p:cNvSpPr>
            <a:spLocks xmlns:a="http://schemas.openxmlformats.org/drawingml/2006/main" noGrp="1"/>
          </p:cNvSpPr>
          <p:nvPr/>
        </p:nvSpPr>
        <p:spPr>
          <a:xfrm xmlns:a="http://schemas.openxmlformats.org/drawingml/2006/main">
            <a:off x="3771900" y="3105150"/>
            <a:ext cx="2190750" cy="323850"/>
          </a:xfrm>
          <a:prstGeom xmlns:a="http://schemas.openxmlformats.org/drawingml/2006/main" prst="rect">
            <a:avLst/>
          </a:prstGeom>
          <a:solidFill xmlns:a="http://schemas.openxmlformats.org/drawingml/2006/main">
            <a:srgbClr val="EEF2FF"/>
          </a:solidFill>
          <a:ln xmlns:a="http://schemas.openxmlformats.org/drawingml/2006/main" w="9525">
            <a:solidFill>
              <a:srgbClr val="C7D2FE"/>
            </a:solidFill>
            <a:prstDash val="solid"/>
          </a:ln>
        </p:spPr>
      </p:sp>
      <p:sp>
        <p:nvSpPr>
          <p:cNvPr id="21" name="">
            <a:extLst xmlns:a="http://schemas.openxmlformats.org/drawingml/2006/main">
              <a:ext uri="{FF2B5EF4-FFF2-40B4-BE49-F238E27FC236}">
                <a16:creationId xmlns:a16="http://schemas.microsoft.com/office/drawing/2014/main" id="{51C74474-EC76-44CC-8296-8052CB8AC345}"/>
              </a:ext>
            </a:extLst>
          </p:cNvPr>
          <p:cNvSpPr>
            <a:spLocks xmlns:a="http://schemas.openxmlformats.org/drawingml/2006/main" noGrp="1"/>
          </p:cNvSpPr>
          <p:nvPr/>
        </p:nvSpPr>
        <p:spPr>
          <a:xfrm xmlns:a="http://schemas.openxmlformats.org/drawingml/2006/main">
            <a:off x="3886200" y="3219450"/>
            <a:ext cx="76200" cy="76200"/>
          </a:xfrm>
          <a:prstGeom xmlns:a="http://schemas.openxmlformats.org/drawingml/2006/main" prst="rect">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22" name="">
            <a:extLst xmlns:a="http://schemas.openxmlformats.org/drawingml/2006/main">
              <a:ext uri="{FF2B5EF4-FFF2-40B4-BE49-F238E27FC236}">
                <a16:creationId xmlns:a16="http://schemas.microsoft.com/office/drawing/2014/main" id="{E70F6969-CDEE-4AF1-9F24-6ADF625F47BE}"/>
              </a:ext>
            </a:extLst>
          </p:cNvPr>
          <p:cNvSpPr>
            <a:spLocks xmlns:a="http://schemas.openxmlformats.org/drawingml/2006/main" noGrp="1"/>
          </p:cNvSpPr>
          <p:nvPr/>
        </p:nvSpPr>
        <p:spPr>
          <a:xfrm xmlns:a="http://schemas.openxmlformats.org/drawingml/2006/main">
            <a:off x="4038600" y="3181350"/>
            <a:ext cx="18097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0F172A"/>
                </a:solidFill>
                <a:latin typeface="Aptos"/>
                <a:ea typeface="Aptos"/>
                <a:cs typeface="Aptos"/>
              </a:defRPr>
            </a:pPr>
            <a:r>
              <a:rPr sz="900" b="1">
                <a:solidFill>
                  <a:srgbClr val="0F172A"/>
                </a:solidFill>
                <a:latin typeface="Aptos"/>
                <a:ea typeface="Aptos"/>
                <a:cs typeface="Aptos"/>
              </a:rPr>
              <a:t>Draft purchase order</a:t>
            </a:r>
          </a:p>
        </p:txBody>
      </p:sp>
      <p:sp>
        <p:nvSpPr>
          <p:cNvPr id="23" name="">
            <a:extLst xmlns:a="http://schemas.openxmlformats.org/drawingml/2006/main">
              <a:ext uri="{FF2B5EF4-FFF2-40B4-BE49-F238E27FC236}">
                <a16:creationId xmlns:a16="http://schemas.microsoft.com/office/drawing/2014/main" id="{27C57197-4574-44C0-97B5-41F237BA7E6C}"/>
              </a:ext>
            </a:extLst>
          </p:cNvPr>
          <p:cNvSpPr>
            <a:spLocks xmlns:a="http://schemas.openxmlformats.org/drawingml/2006/main" noGrp="1"/>
          </p:cNvSpPr>
          <p:nvPr/>
        </p:nvSpPr>
        <p:spPr>
          <a:xfrm xmlns:a="http://schemas.openxmlformats.org/drawingml/2006/main">
            <a:off x="742950" y="3905250"/>
            <a:ext cx="2190750" cy="323850"/>
          </a:xfrm>
          <a:prstGeom xmlns:a="http://schemas.openxmlformats.org/drawingml/2006/main" prst="rect">
            <a:avLst/>
          </a:prstGeom>
          <a:solidFill xmlns:a="http://schemas.openxmlformats.org/drawingml/2006/main">
            <a:srgbClr val="EEF2FF"/>
          </a:solidFill>
          <a:ln xmlns:a="http://schemas.openxmlformats.org/drawingml/2006/main" w="9525">
            <a:solidFill>
              <a:srgbClr val="C7D2FE"/>
            </a:solidFill>
            <a:prstDash val="solid"/>
          </a:ln>
        </p:spPr>
      </p:sp>
      <p:sp>
        <p:nvSpPr>
          <p:cNvPr id="24" name="">
            <a:extLst xmlns:a="http://schemas.openxmlformats.org/drawingml/2006/main">
              <a:ext uri="{FF2B5EF4-FFF2-40B4-BE49-F238E27FC236}">
                <a16:creationId xmlns:a16="http://schemas.microsoft.com/office/drawing/2014/main" id="{06F41D1F-7EF7-4019-ADAD-77059EA086E6}"/>
              </a:ext>
            </a:extLst>
          </p:cNvPr>
          <p:cNvSpPr>
            <a:spLocks xmlns:a="http://schemas.openxmlformats.org/drawingml/2006/main" noGrp="1"/>
          </p:cNvSpPr>
          <p:nvPr/>
        </p:nvSpPr>
        <p:spPr>
          <a:xfrm xmlns:a="http://schemas.openxmlformats.org/drawingml/2006/main">
            <a:off x="857250" y="4019550"/>
            <a:ext cx="76200" cy="76200"/>
          </a:xfrm>
          <a:prstGeom xmlns:a="http://schemas.openxmlformats.org/drawingml/2006/main" prst="rect">
            <a:avLst/>
          </a:prstGeom>
          <a:solidFill xmlns:a="http://schemas.openxmlformats.org/drawingml/2006/main">
            <a:srgbClr val="14B8A6"/>
          </a:solidFill>
          <a:ln xmlns:a="http://schemas.openxmlformats.org/drawingml/2006/main" w="0">
            <a:solidFill>
              <a:srgbClr val="000000">
                <a:alpha val="0"/>
              </a:srgbClr>
            </a:solidFill>
            <a:prstDash val="solid"/>
          </a:ln>
        </p:spPr>
      </p:sp>
      <p:sp>
        <p:nvSpPr>
          <p:cNvPr id="25" name="">
            <a:extLst xmlns:a="http://schemas.openxmlformats.org/drawingml/2006/main">
              <a:ext uri="{FF2B5EF4-FFF2-40B4-BE49-F238E27FC236}">
                <a16:creationId xmlns:a16="http://schemas.microsoft.com/office/drawing/2014/main" id="{5A4B90DA-D8A3-4616-A440-FA402BE2E490}"/>
              </a:ext>
            </a:extLst>
          </p:cNvPr>
          <p:cNvSpPr>
            <a:spLocks xmlns:a="http://schemas.openxmlformats.org/drawingml/2006/main" noGrp="1"/>
          </p:cNvSpPr>
          <p:nvPr/>
        </p:nvSpPr>
        <p:spPr>
          <a:xfrm xmlns:a="http://schemas.openxmlformats.org/drawingml/2006/main">
            <a:off x="1009650" y="3981450"/>
            <a:ext cx="18097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0F172A"/>
                </a:solidFill>
                <a:latin typeface="Aptos"/>
                <a:ea typeface="Aptos"/>
                <a:cs typeface="Aptos"/>
              </a:defRPr>
            </a:pPr>
            <a:r>
              <a:rPr sz="900" b="1">
                <a:solidFill>
                  <a:srgbClr val="0F172A"/>
                </a:solidFill>
                <a:latin typeface="Aptos"/>
                <a:ea typeface="Aptos"/>
                <a:cs typeface="Aptos"/>
              </a:rPr>
              <a:t>Supplier + SKU + cost</a:t>
            </a:r>
          </a:p>
        </p:txBody>
      </p:sp>
      <p:sp>
        <p:nvSpPr>
          <p:cNvPr id="26" name="">
            <a:extLst xmlns:a="http://schemas.openxmlformats.org/drawingml/2006/main">
              <a:ext uri="{FF2B5EF4-FFF2-40B4-BE49-F238E27FC236}">
                <a16:creationId xmlns:a16="http://schemas.microsoft.com/office/drawing/2014/main" id="{DCFE155A-5F12-4EE8-B7F7-9CAF79AE0EC4}"/>
              </a:ext>
            </a:extLst>
          </p:cNvPr>
          <p:cNvSpPr>
            <a:spLocks xmlns:a="http://schemas.openxmlformats.org/drawingml/2006/main" noGrp="1"/>
          </p:cNvSpPr>
          <p:nvPr/>
        </p:nvSpPr>
        <p:spPr>
          <a:xfrm xmlns:a="http://schemas.openxmlformats.org/drawingml/2006/main">
            <a:off x="3048000" y="4067175"/>
            <a:ext cx="571500" cy="28575"/>
          </a:xfrm>
          <a:prstGeom xmlns:a="http://schemas.openxmlformats.org/drawingml/2006/main" prst="rect">
            <a:avLst/>
          </a:prstGeom>
          <a:solidFill xmlns:a="http://schemas.openxmlformats.org/drawingml/2006/main">
            <a:srgbClr val="14B8A6"/>
          </a:solidFill>
          <a:ln xmlns:a="http://schemas.openxmlformats.org/drawingml/2006/main" w="0">
            <a:solidFill>
              <a:srgbClr val="000000">
                <a:alpha val="0"/>
              </a:srgbClr>
            </a:solidFill>
            <a:prstDash val="solid"/>
          </a:ln>
        </p:spPr>
      </p:sp>
      <p:sp>
        <p:nvSpPr>
          <p:cNvPr id="27" name="">
            <a:extLst xmlns:a="http://schemas.openxmlformats.org/drawingml/2006/main">
              <a:ext uri="{FF2B5EF4-FFF2-40B4-BE49-F238E27FC236}">
                <a16:creationId xmlns:a16="http://schemas.microsoft.com/office/drawing/2014/main" id="{B6706E74-B056-4846-88CB-E10BC4CF4355}"/>
              </a:ext>
            </a:extLst>
          </p:cNvPr>
          <p:cNvSpPr>
            <a:spLocks xmlns:a="http://schemas.openxmlformats.org/drawingml/2006/main" noGrp="1"/>
          </p:cNvSpPr>
          <p:nvPr/>
        </p:nvSpPr>
        <p:spPr>
          <a:xfrm xmlns:a="http://schemas.openxmlformats.org/drawingml/2006/main">
            <a:off x="3533775" y="4010025"/>
            <a:ext cx="114300" cy="114300"/>
          </a:xfrm>
          <a:prstGeom xmlns:a="http://schemas.openxmlformats.org/drawingml/2006/main" prst="triangle">
            <a:avLst/>
          </a:prstGeom>
          <a:solidFill xmlns:a="http://schemas.openxmlformats.org/drawingml/2006/main">
            <a:srgbClr val="14B8A6"/>
          </a:solidFill>
          <a:ln xmlns:a="http://schemas.openxmlformats.org/drawingml/2006/main" w="0">
            <a:solidFill>
              <a:srgbClr val="000000">
                <a:alpha val="0"/>
              </a:srgbClr>
            </a:solidFill>
            <a:prstDash val="solid"/>
          </a:ln>
        </p:spPr>
      </p:sp>
      <p:sp>
        <p:nvSpPr>
          <p:cNvPr id="28" name="">
            <a:extLst xmlns:a="http://schemas.openxmlformats.org/drawingml/2006/main">
              <a:ext uri="{FF2B5EF4-FFF2-40B4-BE49-F238E27FC236}">
                <a16:creationId xmlns:a16="http://schemas.microsoft.com/office/drawing/2014/main" id="{B0769903-BAF5-4392-BDB4-80B3C2E165A5}"/>
              </a:ext>
            </a:extLst>
          </p:cNvPr>
          <p:cNvSpPr>
            <a:spLocks xmlns:a="http://schemas.openxmlformats.org/drawingml/2006/main" noGrp="1"/>
          </p:cNvSpPr>
          <p:nvPr/>
        </p:nvSpPr>
        <p:spPr>
          <a:xfrm xmlns:a="http://schemas.openxmlformats.org/drawingml/2006/main">
            <a:off x="3771900" y="3905250"/>
            <a:ext cx="2190750" cy="323850"/>
          </a:xfrm>
          <a:prstGeom xmlns:a="http://schemas.openxmlformats.org/drawingml/2006/main" prst="rect">
            <a:avLst/>
          </a:prstGeom>
          <a:solidFill xmlns:a="http://schemas.openxmlformats.org/drawingml/2006/main">
            <a:srgbClr val="EEF2FF"/>
          </a:solidFill>
          <a:ln xmlns:a="http://schemas.openxmlformats.org/drawingml/2006/main" w="9525">
            <a:solidFill>
              <a:srgbClr val="C7D2FE"/>
            </a:solidFill>
            <a:prstDash val="solid"/>
          </a:ln>
        </p:spPr>
      </p:sp>
      <p:sp>
        <p:nvSpPr>
          <p:cNvPr id="29" name="">
            <a:extLst xmlns:a="http://schemas.openxmlformats.org/drawingml/2006/main">
              <a:ext uri="{FF2B5EF4-FFF2-40B4-BE49-F238E27FC236}">
                <a16:creationId xmlns:a16="http://schemas.microsoft.com/office/drawing/2014/main" id="{A35BF42C-BF82-4537-BA02-353579489192}"/>
              </a:ext>
            </a:extLst>
          </p:cNvPr>
          <p:cNvSpPr>
            <a:spLocks xmlns:a="http://schemas.openxmlformats.org/drawingml/2006/main" noGrp="1"/>
          </p:cNvSpPr>
          <p:nvPr/>
        </p:nvSpPr>
        <p:spPr>
          <a:xfrm xmlns:a="http://schemas.openxmlformats.org/drawingml/2006/main">
            <a:off x="3886200" y="4019550"/>
            <a:ext cx="76200" cy="76200"/>
          </a:xfrm>
          <a:prstGeom xmlns:a="http://schemas.openxmlformats.org/drawingml/2006/main" prst="rect">
            <a:avLst/>
          </a:prstGeom>
          <a:solidFill xmlns:a="http://schemas.openxmlformats.org/drawingml/2006/main">
            <a:srgbClr val="22C55E"/>
          </a:solidFill>
          <a:ln xmlns:a="http://schemas.openxmlformats.org/drawingml/2006/main" w="0">
            <a:solidFill>
              <a:srgbClr val="000000">
                <a:alpha val="0"/>
              </a:srgbClr>
            </a:solidFill>
            <a:prstDash val="solid"/>
          </a:ln>
        </p:spPr>
      </p:sp>
      <p:sp>
        <p:nvSpPr>
          <p:cNvPr id="30" name="">
            <a:extLst xmlns:a="http://schemas.openxmlformats.org/drawingml/2006/main">
              <a:ext uri="{FF2B5EF4-FFF2-40B4-BE49-F238E27FC236}">
                <a16:creationId xmlns:a16="http://schemas.microsoft.com/office/drawing/2014/main" id="{233B9A6E-9F7A-4BC0-8038-1547B0D42794}"/>
              </a:ext>
            </a:extLst>
          </p:cNvPr>
          <p:cNvSpPr>
            <a:spLocks xmlns:a="http://schemas.openxmlformats.org/drawingml/2006/main" noGrp="1"/>
          </p:cNvSpPr>
          <p:nvPr/>
        </p:nvSpPr>
        <p:spPr>
          <a:xfrm xmlns:a="http://schemas.openxmlformats.org/drawingml/2006/main">
            <a:off x="4038600" y="3981450"/>
            <a:ext cx="18097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0F172A"/>
                </a:solidFill>
                <a:latin typeface="Aptos"/>
                <a:ea typeface="Aptos"/>
                <a:cs typeface="Aptos"/>
              </a:defRPr>
            </a:pPr>
            <a:r>
              <a:rPr sz="900" b="1">
                <a:solidFill>
                  <a:srgbClr val="0F172A"/>
                </a:solidFill>
                <a:latin typeface="Aptos"/>
                <a:ea typeface="Aptos"/>
                <a:cs typeface="Aptos"/>
              </a:rPr>
              <a:t>Received stock update</a:t>
            </a:r>
          </a:p>
        </p:txBody>
      </p:sp>
      <p:sp>
        <p:nvSpPr>
          <p:cNvPr id="31" name="">
            <a:extLst xmlns:a="http://schemas.openxmlformats.org/drawingml/2006/main">
              <a:ext uri="{FF2B5EF4-FFF2-40B4-BE49-F238E27FC236}">
                <a16:creationId xmlns:a16="http://schemas.microsoft.com/office/drawing/2014/main" id="{8EF186BC-E151-4413-80DF-758FF1B437A4}"/>
              </a:ext>
            </a:extLst>
          </p:cNvPr>
          <p:cNvSpPr>
            <a:spLocks xmlns:a="http://schemas.openxmlformats.org/drawingml/2006/main" noGrp="1"/>
          </p:cNvSpPr>
          <p:nvPr/>
        </p:nvSpPr>
        <p:spPr>
          <a:xfrm xmlns:a="http://schemas.openxmlformats.org/drawingml/2006/main">
            <a:off x="857250" y="4876800"/>
            <a:ext cx="447675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125" b="0">
                <a:solidFill>
                  <a:srgbClr val="475569"/>
                </a:solidFill>
                <a:latin typeface="Aptos"/>
                <a:ea typeface="Aptos"/>
                <a:cs typeface="Aptos"/>
              </a:defRPr>
            </a:pPr>
            <a:r>
              <a:rPr sz="1125" b="0">
                <a:solidFill>
                  <a:srgbClr val="475569"/>
                </a:solidFill>
                <a:latin typeface="Aptos"/>
                <a:ea typeface="Aptos"/>
                <a:cs typeface="Aptos"/>
              </a:rPr>
              <a:t>Supported PO states: draft, sent, received, cancelled.</a:t>
            </a:r>
          </a:p>
        </p:txBody>
      </p:sp>
    </p:spTree>
    <p:extLst>
      <p:ext uri="{BB962C8B-B14F-4D97-AF65-F5344CB8AC3E}">
        <p14:creationId xmlns:p14="http://schemas.microsoft.com/office/powerpoint/2010/main" val="1858878667"/>
      </p:ext>
    </p:extLst>
  </p:cSld>
</p:sld>
</file>

<file path=ppt/slides/slide8.xml><?xml version="1.0" encoding="utf-8"?>
<p:sld xmlns:p="http://schemas.openxmlformats.org/presentationml/2006/main">
  <p:cSld>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0A2B1CA7-F041-4E93-AC89-CB08053A4E3C}"/>
              </a:ext>
            </a:extLst>
          </p:cNvPr>
          <p:cNvSpPr>
            <a:spLocks xmlns:a="http://schemas.openxmlformats.org/drawingml/2006/main" noGrp="1"/>
          </p:cNvSpPr>
          <p:nvPr/>
        </p:nvSpPr>
        <p:spPr>
          <a:xfrm xmlns:a="http://schemas.openxmlformats.org/drawingml/2006/main">
            <a:off x="0" y="0"/>
            <a:ext cx="12192000" cy="6858000"/>
          </a:xfrm>
          <a:prstGeom xmlns:a="http://schemas.openxmlformats.org/drawingml/2006/main" prst="rect">
            <a:avLst/>
          </a:prstGeom>
          <a:solidFill xmlns:a="http://schemas.openxmlformats.org/drawingml/2006/main">
            <a:srgbClr val="F7F9FB"/>
          </a:solidFill>
          <a:ln xmlns:a="http://schemas.openxmlformats.org/drawingml/2006/main" w="0">
            <a:solidFill>
              <a:srgbClr val="000000">
                <a:alpha val="0"/>
              </a:srgbClr>
            </a:solidFill>
            <a:prstDash val="solid"/>
          </a:ln>
        </p:spPr>
      </p:sp>
      <p:sp>
        <p:nvSpPr>
          <p:cNvPr id="2" name="">
            <a:extLst xmlns:a="http://schemas.openxmlformats.org/drawingml/2006/main">
              <a:ext uri="{FF2B5EF4-FFF2-40B4-BE49-F238E27FC236}">
                <a16:creationId xmlns:a16="http://schemas.microsoft.com/office/drawing/2014/main" id="{FD9C251A-1C67-4E3F-8DB3-F493DBFFEFC3}"/>
              </a:ext>
            </a:extLst>
          </p:cNvPr>
          <p:cNvSpPr>
            <a:spLocks xmlns:a="http://schemas.openxmlformats.org/drawingml/2006/main" noGrp="1"/>
          </p:cNvSpPr>
          <p:nvPr/>
        </p:nvSpPr>
        <p:spPr>
          <a:xfrm xmlns:a="http://schemas.openxmlformats.org/drawingml/2006/main">
            <a:off x="514350" y="6438900"/>
            <a:ext cx="4381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0">
                <a:solidFill>
                  <a:srgbClr val="64748B"/>
                </a:solidFill>
                <a:latin typeface="Aptos"/>
                <a:ea typeface="Aptos"/>
                <a:cs typeface="Aptos"/>
              </a:defRPr>
            </a:pPr>
            <a:r>
              <a:rPr sz="750" b="0">
                <a:solidFill>
                  <a:srgbClr val="64748B"/>
                </a:solidFill>
                <a:latin typeface="Aptos"/>
                <a:ea typeface="Aptos"/>
                <a:cs typeface="Aptos"/>
              </a:rPr>
              <a:t>The Liquid Audit | Hotel value walkthrough</a:t>
            </a:r>
          </a:p>
        </p:txBody>
      </p:sp>
      <p:sp>
        <p:nvSpPr>
          <p:cNvPr id="3" name="">
            <a:extLst xmlns:a="http://schemas.openxmlformats.org/drawingml/2006/main">
              <a:ext uri="{FF2B5EF4-FFF2-40B4-BE49-F238E27FC236}">
                <a16:creationId xmlns:a16="http://schemas.microsoft.com/office/drawing/2014/main" id="{7CF86FA5-0D8E-4F92-8D58-399BE12A8413}"/>
              </a:ext>
            </a:extLst>
          </p:cNvPr>
          <p:cNvSpPr>
            <a:spLocks xmlns:a="http://schemas.openxmlformats.org/drawingml/2006/main" noGrp="1"/>
          </p:cNvSpPr>
          <p:nvPr/>
        </p:nvSpPr>
        <p:spPr>
          <a:xfrm xmlns:a="http://schemas.openxmlformats.org/drawingml/2006/main">
            <a:off x="11049000" y="6438900"/>
            <a:ext cx="6477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r">
              <a:defRPr sz="750" b="0">
                <a:solidFill>
                  <a:srgbClr val="64748B"/>
                </a:solidFill>
                <a:latin typeface="Aptos"/>
                <a:ea typeface="Aptos"/>
                <a:cs typeface="Aptos"/>
              </a:defRPr>
            </a:pPr>
            <a:r>
              <a:rPr sz="750" b="0">
                <a:solidFill>
                  <a:srgbClr val="64748B"/>
                </a:solidFill>
                <a:latin typeface="Aptos"/>
                <a:ea typeface="Aptos"/>
                <a:cs typeface="Aptos"/>
              </a:rPr>
              <a:t>08</a:t>
            </a:r>
          </a:p>
        </p:txBody>
      </p:sp>
      <p:sp>
        <p:nvSpPr>
          <p:cNvPr id="4" name="kicker-8-marker">
            <a:extLst xmlns:a="http://schemas.openxmlformats.org/drawingml/2006/main">
              <a:ext uri="{FF2B5EF4-FFF2-40B4-BE49-F238E27FC236}">
                <a16:creationId xmlns:a16="http://schemas.microsoft.com/office/drawing/2014/main" id="{BAEE0C68-F91C-4955-B4E3-DD672CC3466B}"/>
              </a:ext>
            </a:extLst>
          </p:cNvPr>
          <p:cNvSpPr>
            <a:spLocks xmlns:a="http://schemas.openxmlformats.org/drawingml/2006/main" noGrp="1"/>
          </p:cNvSpPr>
          <p:nvPr/>
        </p:nvSpPr>
        <p:spPr>
          <a:xfrm xmlns:a="http://schemas.openxmlformats.org/drawingml/2006/main">
            <a:off x="514350" y="485775"/>
            <a:ext cx="76200" cy="76200"/>
          </a:xfrm>
          <a:prstGeom xmlns:a="http://schemas.openxmlformats.org/drawingml/2006/main" prst="rect">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5" name="kicker-8-label">
            <a:extLst xmlns:a="http://schemas.openxmlformats.org/drawingml/2006/main">
              <a:ext uri="{FF2B5EF4-FFF2-40B4-BE49-F238E27FC236}">
                <a16:creationId xmlns:a16="http://schemas.microsoft.com/office/drawing/2014/main" id="{32FD19CD-9651-4922-B9F2-85C3EB1D656C}"/>
              </a:ext>
            </a:extLst>
          </p:cNvPr>
          <p:cNvSpPr>
            <a:spLocks xmlns:a="http://schemas.openxmlformats.org/drawingml/2006/main" noGrp="1"/>
          </p:cNvSpPr>
          <p:nvPr/>
        </p:nvSpPr>
        <p:spPr>
          <a:xfrm xmlns:a="http://schemas.openxmlformats.org/drawingml/2006/main">
            <a:off x="685800" y="419100"/>
            <a:ext cx="495300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825" b="1">
                <a:solidFill>
                  <a:srgbClr val="4F46E5"/>
                </a:solidFill>
                <a:latin typeface="Aptos"/>
                <a:ea typeface="Aptos"/>
                <a:cs typeface="Aptos"/>
              </a:defRPr>
            </a:pPr>
            <a:r>
              <a:rPr sz="825" b="1">
                <a:solidFill>
                  <a:srgbClr val="4F46E5"/>
                </a:solidFill>
                <a:latin typeface="Aptos"/>
                <a:ea typeface="Aptos"/>
                <a:cs typeface="Aptos"/>
              </a:rPr>
              <a:t>ANALYTICS AND REPORTS</a:t>
            </a:r>
          </a:p>
        </p:txBody>
      </p:sp>
      <p:sp>
        <p:nvSpPr>
          <p:cNvPr id="6" name="">
            <a:extLst xmlns:a="http://schemas.openxmlformats.org/drawingml/2006/main">
              <a:ext uri="{FF2B5EF4-FFF2-40B4-BE49-F238E27FC236}">
                <a16:creationId xmlns:a16="http://schemas.microsoft.com/office/drawing/2014/main" id="{BE1EDFF3-1250-4C03-BBAC-5C37855B310A}"/>
              </a:ext>
            </a:extLst>
          </p:cNvPr>
          <p:cNvSpPr>
            <a:spLocks xmlns:a="http://schemas.openxmlformats.org/drawingml/2006/main" noGrp="1"/>
          </p:cNvSpPr>
          <p:nvPr/>
        </p:nvSpPr>
        <p:spPr>
          <a:xfrm xmlns:a="http://schemas.openxmlformats.org/drawingml/2006/main">
            <a:off x="514350" y="781050"/>
            <a:ext cx="6858000" cy="8382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3000" b="1">
                <a:solidFill>
                  <a:srgbClr val="0F172A"/>
                </a:solidFill>
                <a:latin typeface="Aptos Display"/>
                <a:ea typeface="Aptos Display"/>
                <a:cs typeface="Aptos Display"/>
              </a:defRPr>
            </a:pPr>
            <a:r>
              <a:rPr sz="3000" b="1">
                <a:solidFill>
                  <a:srgbClr val="0F172A"/>
                </a:solidFill>
                <a:latin typeface="Aptos Display"/>
                <a:ea typeface="Aptos Display"/>
                <a:cs typeface="Aptos Display"/>
              </a:rPr>
              <a:t>Close-out converts service activity into finance evidence.</a:t>
            </a:r>
          </a:p>
        </p:txBody>
      </p:sp>
      <p:sp>
        <p:nvSpPr>
          <p:cNvPr id="7" name="">
            <a:extLst xmlns:a="http://schemas.openxmlformats.org/drawingml/2006/main">
              <a:ext uri="{FF2B5EF4-FFF2-40B4-BE49-F238E27FC236}">
                <a16:creationId xmlns:a16="http://schemas.microsoft.com/office/drawing/2014/main" id="{A7391D62-D42A-4370-A305-33015F8253AD}"/>
              </a:ext>
            </a:extLst>
          </p:cNvPr>
          <p:cNvSpPr>
            <a:spLocks xmlns:a="http://schemas.openxmlformats.org/drawingml/2006/main" noGrp="1"/>
          </p:cNvSpPr>
          <p:nvPr/>
        </p:nvSpPr>
        <p:spPr>
          <a:xfrm xmlns:a="http://schemas.openxmlformats.org/drawingml/2006/main">
            <a:off x="533400" y="1752600"/>
            <a:ext cx="6572250" cy="57150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0">
                <a:solidFill>
                  <a:srgbClr val="475569"/>
                </a:solidFill>
                <a:latin typeface="Aptos"/>
                <a:ea typeface="Aptos"/>
                <a:cs typeface="Aptos"/>
              </a:defRPr>
            </a:pPr>
            <a:r>
              <a:rPr sz="1350" b="0">
                <a:solidFill>
                  <a:srgbClr val="475569"/>
                </a:solidFill>
                <a:latin typeface="Aptos"/>
                <a:ea typeface="Aptos"/>
                <a:cs typeface="Aptos"/>
              </a:rPr>
              <a:t>After service, the goal is not more admin. It is a clean package of event summary, station revenue, consumption, variance, wastage, PDFs, and CSV exports.</a:t>
            </a:r>
          </a:p>
        </p:txBody>
      </p:sp>
      <p:sp>
        <p:nvSpPr>
          <p:cNvPr id="8" name="">
            <a:extLst xmlns:a="http://schemas.openxmlformats.org/drawingml/2006/main">
              <a:ext uri="{FF2B5EF4-FFF2-40B4-BE49-F238E27FC236}">
                <a16:creationId xmlns:a16="http://schemas.microsoft.com/office/drawing/2014/main" id="{D8613DA9-70F4-4D33-83C2-D0436407A102}"/>
              </a:ext>
            </a:extLst>
          </p:cNvPr>
          <p:cNvSpPr>
            <a:spLocks xmlns:a="http://schemas.openxmlformats.org/drawingml/2006/main" noGrp="1"/>
          </p:cNvSpPr>
          <p:nvPr/>
        </p:nvSpPr>
        <p:spPr>
          <a:xfrm xmlns:a="http://schemas.openxmlformats.org/drawingml/2006/main">
            <a:off x="666750" y="2952750"/>
            <a:ext cx="4305300" cy="21526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9" name="">
            <a:extLst xmlns:a="http://schemas.openxmlformats.org/drawingml/2006/main">
              <a:ext uri="{FF2B5EF4-FFF2-40B4-BE49-F238E27FC236}">
                <a16:creationId xmlns:a16="http://schemas.microsoft.com/office/drawing/2014/main" id="{B022B7C6-1673-45B5-BAD0-308148F75394}"/>
              </a:ext>
            </a:extLst>
          </p:cNvPr>
          <p:cNvSpPr>
            <a:spLocks xmlns:a="http://schemas.openxmlformats.org/drawingml/2006/main" noGrp="1"/>
          </p:cNvSpPr>
          <p:nvPr/>
        </p:nvSpPr>
        <p:spPr>
          <a:xfrm xmlns:a="http://schemas.openxmlformats.org/drawingml/2006/main">
            <a:off x="666750" y="2952750"/>
            <a:ext cx="4305300" cy="3238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10" name="">
            <a:extLst xmlns:a="http://schemas.openxmlformats.org/drawingml/2006/main">
              <a:ext uri="{FF2B5EF4-FFF2-40B4-BE49-F238E27FC236}">
                <a16:creationId xmlns:a16="http://schemas.microsoft.com/office/drawing/2014/main" id="{422FA5A8-66AA-41C9-92ED-FF784A7F278A}"/>
              </a:ext>
            </a:extLst>
          </p:cNvPr>
          <p:cNvSpPr>
            <a:spLocks xmlns:a="http://schemas.openxmlformats.org/drawingml/2006/main" noGrp="1"/>
          </p:cNvSpPr>
          <p:nvPr/>
        </p:nvSpPr>
        <p:spPr>
          <a:xfrm xmlns:a="http://schemas.openxmlformats.org/drawingml/2006/main">
            <a:off x="800100" y="3076575"/>
            <a:ext cx="76200" cy="76200"/>
          </a:xfrm>
          <a:prstGeom xmlns:a="http://schemas.openxmlformats.org/drawingml/2006/main" prst="rect">
            <a:avLst/>
          </a:prstGeom>
          <a:solidFill xmlns:a="http://schemas.openxmlformats.org/drawingml/2006/main">
            <a:srgbClr val="FB7185"/>
          </a:solidFill>
          <a:ln xmlns:a="http://schemas.openxmlformats.org/drawingml/2006/main" w="0">
            <a:solidFill>
              <a:srgbClr val="000000">
                <a:alpha val="0"/>
              </a:srgbClr>
            </a:solidFill>
            <a:prstDash val="solid"/>
          </a:ln>
        </p:spPr>
      </p:sp>
      <p:sp>
        <p:nvSpPr>
          <p:cNvPr id="11" name="">
            <a:extLst xmlns:a="http://schemas.openxmlformats.org/drawingml/2006/main">
              <a:ext uri="{FF2B5EF4-FFF2-40B4-BE49-F238E27FC236}">
                <a16:creationId xmlns:a16="http://schemas.microsoft.com/office/drawing/2014/main" id="{10D4486C-0F92-41C9-82E6-DDD5A3070EB0}"/>
              </a:ext>
            </a:extLst>
          </p:cNvPr>
          <p:cNvSpPr>
            <a:spLocks xmlns:a="http://schemas.openxmlformats.org/drawingml/2006/main" noGrp="1"/>
          </p:cNvSpPr>
          <p:nvPr/>
        </p:nvSpPr>
        <p:spPr>
          <a:xfrm xmlns:a="http://schemas.openxmlformats.org/drawingml/2006/main">
            <a:off x="942975" y="3076575"/>
            <a:ext cx="76200" cy="7620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12" name="">
            <a:extLst xmlns:a="http://schemas.openxmlformats.org/drawingml/2006/main">
              <a:ext uri="{FF2B5EF4-FFF2-40B4-BE49-F238E27FC236}">
                <a16:creationId xmlns:a16="http://schemas.microsoft.com/office/drawing/2014/main" id="{CF0F50C4-9297-440B-9634-321AF3241FE7}"/>
              </a:ext>
            </a:extLst>
          </p:cNvPr>
          <p:cNvSpPr>
            <a:spLocks xmlns:a="http://schemas.openxmlformats.org/drawingml/2006/main" noGrp="1"/>
          </p:cNvSpPr>
          <p:nvPr/>
        </p:nvSpPr>
        <p:spPr>
          <a:xfrm xmlns:a="http://schemas.openxmlformats.org/drawingml/2006/main">
            <a:off x="1085850" y="3076575"/>
            <a:ext cx="76200" cy="76200"/>
          </a:xfrm>
          <a:prstGeom xmlns:a="http://schemas.openxmlformats.org/drawingml/2006/main" prst="rect">
            <a:avLst/>
          </a:prstGeom>
          <a:solidFill xmlns:a="http://schemas.openxmlformats.org/drawingml/2006/main">
            <a:srgbClr val="34D399"/>
          </a:solidFill>
          <a:ln xmlns:a="http://schemas.openxmlformats.org/drawingml/2006/main" w="0">
            <a:solidFill>
              <a:srgbClr val="000000">
                <a:alpha val="0"/>
              </a:srgbClr>
            </a:solidFill>
            <a:prstDash val="solid"/>
          </a:ln>
        </p:spPr>
      </p:sp>
      <p:sp>
        <p:nvSpPr>
          <p:cNvPr id="13" name="">
            <a:extLst xmlns:a="http://schemas.openxmlformats.org/drawingml/2006/main">
              <a:ext uri="{FF2B5EF4-FFF2-40B4-BE49-F238E27FC236}">
                <a16:creationId xmlns:a16="http://schemas.microsoft.com/office/drawing/2014/main" id="{5E4CB5D1-4706-4890-AA96-0E6CF818EEF3}"/>
              </a:ext>
            </a:extLst>
          </p:cNvPr>
          <p:cNvSpPr>
            <a:spLocks xmlns:a="http://schemas.openxmlformats.org/drawingml/2006/main" noGrp="1"/>
          </p:cNvSpPr>
          <p:nvPr/>
        </p:nvSpPr>
        <p:spPr>
          <a:xfrm xmlns:a="http://schemas.openxmlformats.org/drawingml/2006/main">
            <a:off x="1314450" y="3028950"/>
            <a:ext cx="34861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1">
                <a:solidFill>
                  <a:srgbClr val="64748B"/>
                </a:solidFill>
                <a:latin typeface="Aptos"/>
                <a:ea typeface="Aptos"/>
                <a:cs typeface="Aptos"/>
              </a:defRPr>
            </a:pPr>
            <a:r>
              <a:rPr sz="750" b="1">
                <a:solidFill>
                  <a:srgbClr val="64748B"/>
                </a:solidFill>
                <a:latin typeface="Aptos"/>
                <a:ea typeface="Aptos"/>
                <a:cs typeface="Aptos"/>
              </a:rPr>
              <a:t>Event summary</a:t>
            </a:r>
          </a:p>
        </p:txBody>
      </p:sp>
      <p:pic>
        <p:nvPicPr>
          <p:cNvPr id="14" name=""/>
          <p:cNvPicPr>
            <a:picLocks xmlns:a="http://schemas.openxmlformats.org/drawingml/2006/main" noChangeAspect="1"/>
          </p:cNvPicPr>
          <p:nvPr/>
        </p:nvPicPr>
        <p:blipFill>
          <a:blip xmlns:r="http://schemas.openxmlformats.org/officeDocument/2006/relationships" xmlns:a="http://schemas.openxmlformats.org/drawingml/2006/main" r:embed="Ra41ed0bcb3dc49ca"/>
          <a:srcRect xmlns:a="http://schemas.openxmlformats.org/drawingml/2006/main" l="0" t="24081" r="0" b="24081"/>
          <a:stretch xmlns:a="http://schemas.openxmlformats.org/drawingml/2006/main">
            <a:fillRect l="0" t="0" r="0" b="0"/>
          </a:stretch>
        </p:blipFill>
        <p:spPr>
          <a:xfrm xmlns:a="http://schemas.openxmlformats.org/drawingml/2006/main">
            <a:off x="666750" y="3276600"/>
            <a:ext cx="4305300" cy="1828800"/>
          </a:xfrm>
          <a:prstGeom xmlns:a="http://schemas.openxmlformats.org/drawingml/2006/main" prst="rect">
            <a:avLst/>
          </a:prstGeom>
        </p:spPr>
      </p:pic>
      <p:sp>
        <p:nvSpPr>
          <p:cNvPr id="15" name="">
            <a:extLst xmlns:a="http://schemas.openxmlformats.org/drawingml/2006/main">
              <a:ext uri="{FF2B5EF4-FFF2-40B4-BE49-F238E27FC236}">
                <a16:creationId xmlns:a16="http://schemas.microsoft.com/office/drawing/2014/main" id="{CCCDAD92-8440-4DA2-ADA1-E6DBD0C99595}"/>
              </a:ext>
            </a:extLst>
          </p:cNvPr>
          <p:cNvSpPr>
            <a:spLocks xmlns:a="http://schemas.openxmlformats.org/drawingml/2006/main" noGrp="1"/>
          </p:cNvSpPr>
          <p:nvPr/>
        </p:nvSpPr>
        <p:spPr>
          <a:xfrm xmlns:a="http://schemas.openxmlformats.org/drawingml/2006/main">
            <a:off x="5219700" y="4029075"/>
            <a:ext cx="742950" cy="28575"/>
          </a:xfrm>
          <a:prstGeom xmlns:a="http://schemas.openxmlformats.org/drawingml/2006/main" prst="rect">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16" name="">
            <a:extLst xmlns:a="http://schemas.openxmlformats.org/drawingml/2006/main">
              <a:ext uri="{FF2B5EF4-FFF2-40B4-BE49-F238E27FC236}">
                <a16:creationId xmlns:a16="http://schemas.microsoft.com/office/drawing/2014/main" id="{3A1D389A-35DC-4B08-A52F-DD6B9895F48B}"/>
              </a:ext>
            </a:extLst>
          </p:cNvPr>
          <p:cNvSpPr>
            <a:spLocks xmlns:a="http://schemas.openxmlformats.org/drawingml/2006/main" noGrp="1"/>
          </p:cNvSpPr>
          <p:nvPr/>
        </p:nvSpPr>
        <p:spPr>
          <a:xfrm xmlns:a="http://schemas.openxmlformats.org/drawingml/2006/main">
            <a:off x="5876925" y="3971925"/>
            <a:ext cx="114300" cy="114300"/>
          </a:xfrm>
          <a:prstGeom xmlns:a="http://schemas.openxmlformats.org/drawingml/2006/main" prst="triangle">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17" name="">
            <a:extLst xmlns:a="http://schemas.openxmlformats.org/drawingml/2006/main">
              <a:ext uri="{FF2B5EF4-FFF2-40B4-BE49-F238E27FC236}">
                <a16:creationId xmlns:a16="http://schemas.microsoft.com/office/drawing/2014/main" id="{2ADB3EF8-47C7-46C9-AE1E-FE5863F6FBFC}"/>
              </a:ext>
            </a:extLst>
          </p:cNvPr>
          <p:cNvSpPr>
            <a:spLocks xmlns:a="http://schemas.openxmlformats.org/drawingml/2006/main" noGrp="1"/>
          </p:cNvSpPr>
          <p:nvPr/>
        </p:nvSpPr>
        <p:spPr>
          <a:xfrm xmlns:a="http://schemas.openxmlformats.org/drawingml/2006/main">
            <a:off x="6210300" y="2952750"/>
            <a:ext cx="4305300" cy="21526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18" name="">
            <a:extLst xmlns:a="http://schemas.openxmlformats.org/drawingml/2006/main">
              <a:ext uri="{FF2B5EF4-FFF2-40B4-BE49-F238E27FC236}">
                <a16:creationId xmlns:a16="http://schemas.microsoft.com/office/drawing/2014/main" id="{FF34C9BC-4D8C-4798-89A3-9C7A0DE121A5}"/>
              </a:ext>
            </a:extLst>
          </p:cNvPr>
          <p:cNvSpPr>
            <a:spLocks xmlns:a="http://schemas.openxmlformats.org/drawingml/2006/main" noGrp="1"/>
          </p:cNvSpPr>
          <p:nvPr/>
        </p:nvSpPr>
        <p:spPr>
          <a:xfrm xmlns:a="http://schemas.openxmlformats.org/drawingml/2006/main">
            <a:off x="6210300" y="2952750"/>
            <a:ext cx="4305300" cy="3238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19" name="">
            <a:extLst xmlns:a="http://schemas.openxmlformats.org/drawingml/2006/main">
              <a:ext uri="{FF2B5EF4-FFF2-40B4-BE49-F238E27FC236}">
                <a16:creationId xmlns:a16="http://schemas.microsoft.com/office/drawing/2014/main" id="{FC5200C6-015D-43B7-AF2C-4D805CC65A2B}"/>
              </a:ext>
            </a:extLst>
          </p:cNvPr>
          <p:cNvSpPr>
            <a:spLocks xmlns:a="http://schemas.openxmlformats.org/drawingml/2006/main" noGrp="1"/>
          </p:cNvSpPr>
          <p:nvPr/>
        </p:nvSpPr>
        <p:spPr>
          <a:xfrm xmlns:a="http://schemas.openxmlformats.org/drawingml/2006/main">
            <a:off x="6343650" y="3076575"/>
            <a:ext cx="76200" cy="76200"/>
          </a:xfrm>
          <a:prstGeom xmlns:a="http://schemas.openxmlformats.org/drawingml/2006/main" prst="rect">
            <a:avLst/>
          </a:prstGeom>
          <a:solidFill xmlns:a="http://schemas.openxmlformats.org/drawingml/2006/main">
            <a:srgbClr val="FB7185"/>
          </a:solidFill>
          <a:ln xmlns:a="http://schemas.openxmlformats.org/drawingml/2006/main" w="0">
            <a:solidFill>
              <a:srgbClr val="000000">
                <a:alpha val="0"/>
              </a:srgbClr>
            </a:solidFill>
            <a:prstDash val="solid"/>
          </a:ln>
        </p:spPr>
      </p:sp>
      <p:sp>
        <p:nvSpPr>
          <p:cNvPr id="20" name="">
            <a:extLst xmlns:a="http://schemas.openxmlformats.org/drawingml/2006/main">
              <a:ext uri="{FF2B5EF4-FFF2-40B4-BE49-F238E27FC236}">
                <a16:creationId xmlns:a16="http://schemas.microsoft.com/office/drawing/2014/main" id="{8BB9E9EC-8672-452E-B3BC-76936AFF417E}"/>
              </a:ext>
            </a:extLst>
          </p:cNvPr>
          <p:cNvSpPr>
            <a:spLocks xmlns:a="http://schemas.openxmlformats.org/drawingml/2006/main" noGrp="1"/>
          </p:cNvSpPr>
          <p:nvPr/>
        </p:nvSpPr>
        <p:spPr>
          <a:xfrm xmlns:a="http://schemas.openxmlformats.org/drawingml/2006/main">
            <a:off x="6486525" y="3076575"/>
            <a:ext cx="76200" cy="7620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21" name="">
            <a:extLst xmlns:a="http://schemas.openxmlformats.org/drawingml/2006/main">
              <a:ext uri="{FF2B5EF4-FFF2-40B4-BE49-F238E27FC236}">
                <a16:creationId xmlns:a16="http://schemas.microsoft.com/office/drawing/2014/main" id="{9BFFD44D-DA9C-4766-8BEA-7A8996CAC5F7}"/>
              </a:ext>
            </a:extLst>
          </p:cNvPr>
          <p:cNvSpPr>
            <a:spLocks xmlns:a="http://schemas.openxmlformats.org/drawingml/2006/main" noGrp="1"/>
          </p:cNvSpPr>
          <p:nvPr/>
        </p:nvSpPr>
        <p:spPr>
          <a:xfrm xmlns:a="http://schemas.openxmlformats.org/drawingml/2006/main">
            <a:off x="6629400" y="3076575"/>
            <a:ext cx="76200" cy="76200"/>
          </a:xfrm>
          <a:prstGeom xmlns:a="http://schemas.openxmlformats.org/drawingml/2006/main" prst="rect">
            <a:avLst/>
          </a:prstGeom>
          <a:solidFill xmlns:a="http://schemas.openxmlformats.org/drawingml/2006/main">
            <a:srgbClr val="34D399"/>
          </a:solidFill>
          <a:ln xmlns:a="http://schemas.openxmlformats.org/drawingml/2006/main" w="0">
            <a:solidFill>
              <a:srgbClr val="000000">
                <a:alpha val="0"/>
              </a:srgbClr>
            </a:solidFill>
            <a:prstDash val="solid"/>
          </a:ln>
        </p:spPr>
      </p:sp>
      <p:sp>
        <p:nvSpPr>
          <p:cNvPr id="22" name="">
            <a:extLst xmlns:a="http://schemas.openxmlformats.org/drawingml/2006/main">
              <a:ext uri="{FF2B5EF4-FFF2-40B4-BE49-F238E27FC236}">
                <a16:creationId xmlns:a16="http://schemas.microsoft.com/office/drawing/2014/main" id="{98E10876-A5DE-4232-88AC-7E7498BAFADC}"/>
              </a:ext>
            </a:extLst>
          </p:cNvPr>
          <p:cNvSpPr>
            <a:spLocks xmlns:a="http://schemas.openxmlformats.org/drawingml/2006/main" noGrp="1"/>
          </p:cNvSpPr>
          <p:nvPr/>
        </p:nvSpPr>
        <p:spPr>
          <a:xfrm xmlns:a="http://schemas.openxmlformats.org/drawingml/2006/main">
            <a:off x="6858000" y="3028950"/>
            <a:ext cx="34861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1">
                <a:solidFill>
                  <a:srgbClr val="64748B"/>
                </a:solidFill>
                <a:latin typeface="Aptos"/>
                <a:ea typeface="Aptos"/>
                <a:cs typeface="Aptos"/>
              </a:defRPr>
            </a:pPr>
            <a:r>
              <a:rPr sz="750" b="1">
                <a:solidFill>
                  <a:srgbClr val="64748B"/>
                </a:solidFill>
                <a:latin typeface="Aptos"/>
                <a:ea typeface="Aptos"/>
                <a:cs typeface="Aptos"/>
              </a:rPr>
              <a:t>Data export</a:t>
            </a:r>
          </a:p>
        </p:txBody>
      </p:sp>
      <p:pic>
        <p:nvPicPr>
          <p:cNvPr id="23" name=""/>
          <p:cNvPicPr>
            <a:picLocks xmlns:a="http://schemas.openxmlformats.org/drawingml/2006/main" noChangeAspect="1"/>
          </p:cNvPicPr>
          <p:nvPr/>
        </p:nvPicPr>
        <p:blipFill>
          <a:blip xmlns:r="http://schemas.openxmlformats.org/officeDocument/2006/relationships" xmlns:a="http://schemas.openxmlformats.org/drawingml/2006/main" r:embed="Rd48481fe32c54001"/>
          <a:srcRect xmlns:a="http://schemas.openxmlformats.org/drawingml/2006/main" l="0" t="24081" r="0" b="24081"/>
          <a:stretch xmlns:a="http://schemas.openxmlformats.org/drawingml/2006/main">
            <a:fillRect l="0" t="0" r="0" b="0"/>
          </a:stretch>
        </p:blipFill>
        <p:spPr>
          <a:xfrm xmlns:a="http://schemas.openxmlformats.org/drawingml/2006/main">
            <a:off x="6210300" y="3276600"/>
            <a:ext cx="4305300" cy="1828800"/>
          </a:xfrm>
          <a:prstGeom xmlns:a="http://schemas.openxmlformats.org/drawingml/2006/main" prst="rect">
            <a:avLst/>
          </a:prstGeom>
        </p:spPr>
      </p:pic>
      <p:sp>
        <p:nvSpPr>
          <p:cNvPr id="24" name="">
            <a:extLst xmlns:a="http://schemas.openxmlformats.org/drawingml/2006/main">
              <a:ext uri="{FF2B5EF4-FFF2-40B4-BE49-F238E27FC236}">
                <a16:creationId xmlns:a16="http://schemas.microsoft.com/office/drawing/2014/main" id="{850790DE-E75C-4DA3-94DB-221FE82A3847}"/>
              </a:ext>
            </a:extLst>
          </p:cNvPr>
          <p:cNvSpPr>
            <a:spLocks xmlns:a="http://schemas.openxmlformats.org/drawingml/2006/main" noGrp="1"/>
          </p:cNvSpPr>
          <p:nvPr/>
        </p:nvSpPr>
        <p:spPr>
          <a:xfrm xmlns:a="http://schemas.openxmlformats.org/drawingml/2006/main">
            <a:off x="1066800" y="5448300"/>
            <a:ext cx="2000250" cy="323850"/>
          </a:xfrm>
          <a:prstGeom xmlns:a="http://schemas.openxmlformats.org/drawingml/2006/main" prst="rect">
            <a:avLst/>
          </a:prstGeom>
          <a:solidFill xmlns:a="http://schemas.openxmlformats.org/drawingml/2006/main">
            <a:srgbClr val="EEF2FF"/>
          </a:solidFill>
          <a:ln xmlns:a="http://schemas.openxmlformats.org/drawingml/2006/main" w="9525">
            <a:solidFill>
              <a:srgbClr val="C7D2FE"/>
            </a:solidFill>
            <a:prstDash val="solid"/>
          </a:ln>
        </p:spPr>
      </p:sp>
      <p:sp>
        <p:nvSpPr>
          <p:cNvPr id="25" name="">
            <a:extLst xmlns:a="http://schemas.openxmlformats.org/drawingml/2006/main">
              <a:ext uri="{FF2B5EF4-FFF2-40B4-BE49-F238E27FC236}">
                <a16:creationId xmlns:a16="http://schemas.microsoft.com/office/drawing/2014/main" id="{AAF96FF4-2A3D-4FA3-8AE4-8C93DB2BDFB1}"/>
              </a:ext>
            </a:extLst>
          </p:cNvPr>
          <p:cNvSpPr>
            <a:spLocks xmlns:a="http://schemas.openxmlformats.org/drawingml/2006/main" noGrp="1"/>
          </p:cNvSpPr>
          <p:nvPr/>
        </p:nvSpPr>
        <p:spPr>
          <a:xfrm xmlns:a="http://schemas.openxmlformats.org/drawingml/2006/main">
            <a:off x="1181100" y="5562600"/>
            <a:ext cx="76200" cy="76200"/>
          </a:xfrm>
          <a:prstGeom xmlns:a="http://schemas.openxmlformats.org/drawingml/2006/main" prst="rect">
            <a:avLst/>
          </a:prstGeom>
          <a:solidFill xmlns:a="http://schemas.openxmlformats.org/drawingml/2006/main">
            <a:srgbClr val="4F46E5"/>
          </a:solidFill>
          <a:ln xmlns:a="http://schemas.openxmlformats.org/drawingml/2006/main" w="0">
            <a:solidFill>
              <a:srgbClr val="000000">
                <a:alpha val="0"/>
              </a:srgbClr>
            </a:solidFill>
            <a:prstDash val="solid"/>
          </a:ln>
        </p:spPr>
      </p:sp>
      <p:sp>
        <p:nvSpPr>
          <p:cNvPr id="26" name="">
            <a:extLst xmlns:a="http://schemas.openxmlformats.org/drawingml/2006/main">
              <a:ext uri="{FF2B5EF4-FFF2-40B4-BE49-F238E27FC236}">
                <a16:creationId xmlns:a16="http://schemas.microsoft.com/office/drawing/2014/main" id="{7B4FA7C9-2A0F-483B-8E29-8A24DBC290F5}"/>
              </a:ext>
            </a:extLst>
          </p:cNvPr>
          <p:cNvSpPr>
            <a:spLocks xmlns:a="http://schemas.openxmlformats.org/drawingml/2006/main" noGrp="1"/>
          </p:cNvSpPr>
          <p:nvPr/>
        </p:nvSpPr>
        <p:spPr>
          <a:xfrm xmlns:a="http://schemas.openxmlformats.org/drawingml/2006/main">
            <a:off x="1333500" y="5524500"/>
            <a:ext cx="16192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0F172A"/>
                </a:solidFill>
                <a:latin typeface="Aptos"/>
                <a:ea typeface="Aptos"/>
                <a:cs typeface="Aptos"/>
              </a:defRPr>
            </a:pPr>
            <a:r>
              <a:rPr sz="900" b="1">
                <a:solidFill>
                  <a:srgbClr val="0F172A"/>
                </a:solidFill>
                <a:latin typeface="Aptos"/>
                <a:ea typeface="Aptos"/>
                <a:cs typeface="Aptos"/>
              </a:rPr>
              <a:t>Event summary PDFs</a:t>
            </a:r>
          </a:p>
        </p:txBody>
      </p:sp>
      <p:sp>
        <p:nvSpPr>
          <p:cNvPr id="27" name="">
            <a:extLst xmlns:a="http://schemas.openxmlformats.org/drawingml/2006/main">
              <a:ext uri="{FF2B5EF4-FFF2-40B4-BE49-F238E27FC236}">
                <a16:creationId xmlns:a16="http://schemas.microsoft.com/office/drawing/2014/main" id="{318401C3-13B1-4F11-802E-411554B68AF0}"/>
              </a:ext>
            </a:extLst>
          </p:cNvPr>
          <p:cNvSpPr>
            <a:spLocks xmlns:a="http://schemas.openxmlformats.org/drawingml/2006/main" noGrp="1"/>
          </p:cNvSpPr>
          <p:nvPr/>
        </p:nvSpPr>
        <p:spPr>
          <a:xfrm xmlns:a="http://schemas.openxmlformats.org/drawingml/2006/main">
            <a:off x="3314700" y="5448300"/>
            <a:ext cx="1809750" cy="323850"/>
          </a:xfrm>
          <a:prstGeom xmlns:a="http://schemas.openxmlformats.org/drawingml/2006/main" prst="rect">
            <a:avLst/>
          </a:prstGeom>
          <a:solidFill xmlns:a="http://schemas.openxmlformats.org/drawingml/2006/main">
            <a:srgbClr val="EEF2FF"/>
          </a:solidFill>
          <a:ln xmlns:a="http://schemas.openxmlformats.org/drawingml/2006/main" w="9525">
            <a:solidFill>
              <a:srgbClr val="C7D2FE"/>
            </a:solidFill>
            <a:prstDash val="solid"/>
          </a:ln>
        </p:spPr>
      </p:sp>
      <p:sp>
        <p:nvSpPr>
          <p:cNvPr id="28" name="">
            <a:extLst xmlns:a="http://schemas.openxmlformats.org/drawingml/2006/main">
              <a:ext uri="{FF2B5EF4-FFF2-40B4-BE49-F238E27FC236}">
                <a16:creationId xmlns:a16="http://schemas.microsoft.com/office/drawing/2014/main" id="{E26B7B72-DB6F-44BE-862F-9E85DF814A25}"/>
              </a:ext>
            </a:extLst>
          </p:cNvPr>
          <p:cNvSpPr>
            <a:spLocks xmlns:a="http://schemas.openxmlformats.org/drawingml/2006/main" noGrp="1"/>
          </p:cNvSpPr>
          <p:nvPr/>
        </p:nvSpPr>
        <p:spPr>
          <a:xfrm xmlns:a="http://schemas.openxmlformats.org/drawingml/2006/main">
            <a:off x="3429000" y="5562600"/>
            <a:ext cx="76200" cy="76200"/>
          </a:xfrm>
          <a:prstGeom xmlns:a="http://schemas.openxmlformats.org/drawingml/2006/main" prst="rect">
            <a:avLst/>
          </a:prstGeom>
          <a:solidFill xmlns:a="http://schemas.openxmlformats.org/drawingml/2006/main">
            <a:srgbClr val="14B8A6"/>
          </a:solidFill>
          <a:ln xmlns:a="http://schemas.openxmlformats.org/drawingml/2006/main" w="0">
            <a:solidFill>
              <a:srgbClr val="000000">
                <a:alpha val="0"/>
              </a:srgbClr>
            </a:solidFill>
            <a:prstDash val="solid"/>
          </a:ln>
        </p:spPr>
      </p:sp>
      <p:sp>
        <p:nvSpPr>
          <p:cNvPr id="29" name="">
            <a:extLst xmlns:a="http://schemas.openxmlformats.org/drawingml/2006/main">
              <a:ext uri="{FF2B5EF4-FFF2-40B4-BE49-F238E27FC236}">
                <a16:creationId xmlns:a16="http://schemas.microsoft.com/office/drawing/2014/main" id="{F5F1E6A3-7E27-4A2B-95F1-4E781D11D902}"/>
              </a:ext>
            </a:extLst>
          </p:cNvPr>
          <p:cNvSpPr>
            <a:spLocks xmlns:a="http://schemas.openxmlformats.org/drawingml/2006/main" noGrp="1"/>
          </p:cNvSpPr>
          <p:nvPr/>
        </p:nvSpPr>
        <p:spPr>
          <a:xfrm xmlns:a="http://schemas.openxmlformats.org/drawingml/2006/main">
            <a:off x="3581400" y="5524500"/>
            <a:ext cx="142875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0F172A"/>
                </a:solidFill>
                <a:latin typeface="Aptos"/>
                <a:ea typeface="Aptos"/>
                <a:cs typeface="Aptos"/>
              </a:defRPr>
            </a:pPr>
            <a:r>
              <a:rPr sz="900" b="1">
                <a:solidFill>
                  <a:srgbClr val="0F172A"/>
                </a:solidFill>
                <a:latin typeface="Aptos"/>
                <a:ea typeface="Aptos"/>
                <a:cs typeface="Aptos"/>
              </a:rPr>
              <a:t>BEO packet PDFs</a:t>
            </a:r>
          </a:p>
        </p:txBody>
      </p:sp>
      <p:sp>
        <p:nvSpPr>
          <p:cNvPr id="30" name="">
            <a:extLst xmlns:a="http://schemas.openxmlformats.org/drawingml/2006/main">
              <a:ext uri="{FF2B5EF4-FFF2-40B4-BE49-F238E27FC236}">
                <a16:creationId xmlns:a16="http://schemas.microsoft.com/office/drawing/2014/main" id="{1428073B-5309-459A-BCFF-ED4BD72C7301}"/>
              </a:ext>
            </a:extLst>
          </p:cNvPr>
          <p:cNvSpPr>
            <a:spLocks xmlns:a="http://schemas.openxmlformats.org/drawingml/2006/main" noGrp="1"/>
          </p:cNvSpPr>
          <p:nvPr/>
        </p:nvSpPr>
        <p:spPr>
          <a:xfrm xmlns:a="http://schemas.openxmlformats.org/drawingml/2006/main">
            <a:off x="5372100" y="5448300"/>
            <a:ext cx="2133600" cy="323850"/>
          </a:xfrm>
          <a:prstGeom xmlns:a="http://schemas.openxmlformats.org/drawingml/2006/main" prst="rect">
            <a:avLst/>
          </a:prstGeom>
          <a:solidFill xmlns:a="http://schemas.openxmlformats.org/drawingml/2006/main">
            <a:srgbClr val="EEF2FF"/>
          </a:solidFill>
          <a:ln xmlns:a="http://schemas.openxmlformats.org/drawingml/2006/main" w="9525">
            <a:solidFill>
              <a:srgbClr val="C7D2FE"/>
            </a:solidFill>
            <a:prstDash val="solid"/>
          </a:ln>
        </p:spPr>
      </p:sp>
      <p:sp>
        <p:nvSpPr>
          <p:cNvPr id="31" name="">
            <a:extLst xmlns:a="http://schemas.openxmlformats.org/drawingml/2006/main">
              <a:ext uri="{FF2B5EF4-FFF2-40B4-BE49-F238E27FC236}">
                <a16:creationId xmlns:a16="http://schemas.microsoft.com/office/drawing/2014/main" id="{9821D3FE-1240-4C48-A00B-6AD1FE79E886}"/>
              </a:ext>
            </a:extLst>
          </p:cNvPr>
          <p:cNvSpPr>
            <a:spLocks xmlns:a="http://schemas.openxmlformats.org/drawingml/2006/main" noGrp="1"/>
          </p:cNvSpPr>
          <p:nvPr/>
        </p:nvSpPr>
        <p:spPr>
          <a:xfrm xmlns:a="http://schemas.openxmlformats.org/drawingml/2006/main">
            <a:off x="5486400" y="5562600"/>
            <a:ext cx="76200" cy="76200"/>
          </a:xfrm>
          <a:prstGeom xmlns:a="http://schemas.openxmlformats.org/drawingml/2006/main" prst="rect">
            <a:avLst/>
          </a:prstGeom>
          <a:solidFill xmlns:a="http://schemas.openxmlformats.org/drawingml/2006/main">
            <a:srgbClr val="F59E0B"/>
          </a:solidFill>
          <a:ln xmlns:a="http://schemas.openxmlformats.org/drawingml/2006/main" w="0">
            <a:solidFill>
              <a:srgbClr val="000000">
                <a:alpha val="0"/>
              </a:srgbClr>
            </a:solidFill>
            <a:prstDash val="solid"/>
          </a:ln>
        </p:spPr>
      </p:sp>
      <p:sp>
        <p:nvSpPr>
          <p:cNvPr id="32" name="">
            <a:extLst xmlns:a="http://schemas.openxmlformats.org/drawingml/2006/main">
              <a:ext uri="{FF2B5EF4-FFF2-40B4-BE49-F238E27FC236}">
                <a16:creationId xmlns:a16="http://schemas.microsoft.com/office/drawing/2014/main" id="{65ACEB6F-85ED-44F0-89D8-626F72D8E405}"/>
              </a:ext>
            </a:extLst>
          </p:cNvPr>
          <p:cNvSpPr>
            <a:spLocks xmlns:a="http://schemas.openxmlformats.org/drawingml/2006/main" noGrp="1"/>
          </p:cNvSpPr>
          <p:nvPr/>
        </p:nvSpPr>
        <p:spPr>
          <a:xfrm xmlns:a="http://schemas.openxmlformats.org/drawingml/2006/main">
            <a:off x="5638800" y="5524500"/>
            <a:ext cx="17526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0F172A"/>
                </a:solidFill>
                <a:latin typeface="Aptos"/>
                <a:ea typeface="Aptos"/>
                <a:cs typeface="Aptos"/>
              </a:defRPr>
            </a:pPr>
            <a:r>
              <a:rPr sz="900" b="1">
                <a:solidFill>
                  <a:srgbClr val="0F172A"/>
                </a:solidFill>
                <a:latin typeface="Aptos"/>
                <a:ea typeface="Aptos"/>
                <a:cs typeface="Aptos"/>
              </a:rPr>
              <a:t>Finance CSV exports</a:t>
            </a:r>
          </a:p>
        </p:txBody>
      </p:sp>
      <p:sp>
        <p:nvSpPr>
          <p:cNvPr id="33" name="">
            <a:extLst xmlns:a="http://schemas.openxmlformats.org/drawingml/2006/main">
              <a:ext uri="{FF2B5EF4-FFF2-40B4-BE49-F238E27FC236}">
                <a16:creationId xmlns:a16="http://schemas.microsoft.com/office/drawing/2014/main" id="{281C3093-7769-461D-A240-A38244DD92D5}"/>
              </a:ext>
            </a:extLst>
          </p:cNvPr>
          <p:cNvSpPr>
            <a:spLocks xmlns:a="http://schemas.openxmlformats.org/drawingml/2006/main" noGrp="1"/>
          </p:cNvSpPr>
          <p:nvPr/>
        </p:nvSpPr>
        <p:spPr>
          <a:xfrm xmlns:a="http://schemas.openxmlformats.org/drawingml/2006/main">
            <a:off x="7753350" y="5448300"/>
            <a:ext cx="2286000" cy="323850"/>
          </a:xfrm>
          <a:prstGeom xmlns:a="http://schemas.openxmlformats.org/drawingml/2006/main" prst="rect">
            <a:avLst/>
          </a:prstGeom>
          <a:solidFill xmlns:a="http://schemas.openxmlformats.org/drawingml/2006/main">
            <a:srgbClr val="EEF2FF"/>
          </a:solidFill>
          <a:ln xmlns:a="http://schemas.openxmlformats.org/drawingml/2006/main" w="9525">
            <a:solidFill>
              <a:srgbClr val="C7D2FE"/>
            </a:solidFill>
            <a:prstDash val="solid"/>
          </a:ln>
        </p:spPr>
      </p:sp>
      <p:sp>
        <p:nvSpPr>
          <p:cNvPr id="34" name="">
            <a:extLst xmlns:a="http://schemas.openxmlformats.org/drawingml/2006/main">
              <a:ext uri="{FF2B5EF4-FFF2-40B4-BE49-F238E27FC236}">
                <a16:creationId xmlns:a16="http://schemas.microsoft.com/office/drawing/2014/main" id="{C1F2C967-D3F3-44DE-91A2-449C6E728665}"/>
              </a:ext>
            </a:extLst>
          </p:cNvPr>
          <p:cNvSpPr>
            <a:spLocks xmlns:a="http://schemas.openxmlformats.org/drawingml/2006/main" noGrp="1"/>
          </p:cNvSpPr>
          <p:nvPr/>
        </p:nvSpPr>
        <p:spPr>
          <a:xfrm xmlns:a="http://schemas.openxmlformats.org/drawingml/2006/main">
            <a:off x="7867650" y="5562600"/>
            <a:ext cx="76200" cy="76200"/>
          </a:xfrm>
          <a:prstGeom xmlns:a="http://schemas.openxmlformats.org/drawingml/2006/main" prst="rect">
            <a:avLst/>
          </a:prstGeom>
          <a:solidFill xmlns:a="http://schemas.openxmlformats.org/drawingml/2006/main">
            <a:srgbClr val="22C55E"/>
          </a:solidFill>
          <a:ln xmlns:a="http://schemas.openxmlformats.org/drawingml/2006/main" w="0">
            <a:solidFill>
              <a:srgbClr val="000000">
                <a:alpha val="0"/>
              </a:srgbClr>
            </a:solidFill>
            <a:prstDash val="solid"/>
          </a:ln>
        </p:spPr>
      </p:sp>
      <p:sp>
        <p:nvSpPr>
          <p:cNvPr id="35" name="">
            <a:extLst xmlns:a="http://schemas.openxmlformats.org/drawingml/2006/main">
              <a:ext uri="{FF2B5EF4-FFF2-40B4-BE49-F238E27FC236}">
                <a16:creationId xmlns:a16="http://schemas.microsoft.com/office/drawing/2014/main" id="{F8D0B11B-EA6D-4EA1-88AB-C3D41F46D4C7}"/>
              </a:ext>
            </a:extLst>
          </p:cNvPr>
          <p:cNvSpPr>
            <a:spLocks xmlns:a="http://schemas.openxmlformats.org/drawingml/2006/main" noGrp="1"/>
          </p:cNvSpPr>
          <p:nvPr/>
        </p:nvSpPr>
        <p:spPr>
          <a:xfrm xmlns:a="http://schemas.openxmlformats.org/drawingml/2006/main">
            <a:off x="8020050" y="5524500"/>
            <a:ext cx="19050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00" b="1">
                <a:solidFill>
                  <a:srgbClr val="0F172A"/>
                </a:solidFill>
                <a:latin typeface="Aptos"/>
                <a:ea typeface="Aptos"/>
                <a:cs typeface="Aptos"/>
              </a:defRPr>
            </a:pPr>
            <a:r>
              <a:rPr sz="900" b="1">
                <a:solidFill>
                  <a:srgbClr val="0F172A"/>
                </a:solidFill>
                <a:latin typeface="Aptos"/>
                <a:ea typeface="Aptos"/>
                <a:cs typeface="Aptos"/>
              </a:rPr>
              <a:t>Tea &amp; Coffee grouping</a:t>
            </a:r>
          </a:p>
        </p:txBody>
      </p:sp>
    </p:spTree>
    <p:extLst>
      <p:ext uri="{BB962C8B-B14F-4D97-AF65-F5344CB8AC3E}">
        <p14:creationId xmlns:p14="http://schemas.microsoft.com/office/powerpoint/2010/main" val="645878408"/>
      </p:ext>
    </p:extLst>
  </p:cSld>
</p:sld>
</file>

<file path=ppt/slides/slide9.xml><?xml version="1.0" encoding="utf-8"?>
<p:sld xmlns:p="http://schemas.openxmlformats.org/presentationml/2006/main">
  <p:cSld>
    <p:spTree>
      <p:nvGrpSpPr>
        <p:cNvPr id="1" name=""/>
        <p:cNvGrpSpPr/>
        <p:nvPr/>
      </p:nvGrpSpPr>
      <p:grpSpPr>
        <a:xfrm xmlns:a="http://schemas.openxmlformats.org/drawingml/2006/main"/>
      </p:grpSpPr>
      <p:sp>
        <p:nvSpPr>
          <p:cNvPr id="1" name="">
            <a:extLst xmlns:a="http://schemas.openxmlformats.org/drawingml/2006/main">
              <a:ext uri="{FF2B5EF4-FFF2-40B4-BE49-F238E27FC236}">
                <a16:creationId xmlns:a16="http://schemas.microsoft.com/office/drawing/2014/main" id="{1081E877-41CC-44C2-AED7-AE959FF99F64}"/>
              </a:ext>
            </a:extLst>
          </p:cNvPr>
          <p:cNvSpPr>
            <a:spLocks xmlns:a="http://schemas.openxmlformats.org/drawingml/2006/main" noGrp="1"/>
          </p:cNvSpPr>
          <p:nvPr/>
        </p:nvSpPr>
        <p:spPr>
          <a:xfrm xmlns:a="http://schemas.openxmlformats.org/drawingml/2006/main">
            <a:off x="0" y="0"/>
            <a:ext cx="12192000" cy="6858000"/>
          </a:xfrm>
          <a:prstGeom xmlns:a="http://schemas.openxmlformats.org/drawingml/2006/main" prst="rect">
            <a:avLst/>
          </a:prstGeom>
          <a:solidFill xmlns:a="http://schemas.openxmlformats.org/drawingml/2006/main">
            <a:srgbClr val="0F172A"/>
          </a:solidFill>
          <a:ln xmlns:a="http://schemas.openxmlformats.org/drawingml/2006/main" w="0">
            <a:solidFill>
              <a:srgbClr val="000000">
                <a:alpha val="0"/>
              </a:srgbClr>
            </a:solidFill>
            <a:prstDash val="solid"/>
          </a:ln>
        </p:spPr>
      </p:sp>
      <p:sp>
        <p:nvSpPr>
          <p:cNvPr id="2" name="">
            <a:extLst xmlns:a="http://schemas.openxmlformats.org/drawingml/2006/main">
              <a:ext uri="{FF2B5EF4-FFF2-40B4-BE49-F238E27FC236}">
                <a16:creationId xmlns:a16="http://schemas.microsoft.com/office/drawing/2014/main" id="{732E3316-BBCE-4F24-A775-B846C3FCF6CC}"/>
              </a:ext>
            </a:extLst>
          </p:cNvPr>
          <p:cNvSpPr>
            <a:spLocks xmlns:a="http://schemas.openxmlformats.org/drawingml/2006/main" noGrp="1"/>
          </p:cNvSpPr>
          <p:nvPr/>
        </p:nvSpPr>
        <p:spPr>
          <a:xfrm xmlns:a="http://schemas.openxmlformats.org/drawingml/2006/main">
            <a:off x="514350" y="6438900"/>
            <a:ext cx="43815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0">
                <a:solidFill>
                  <a:srgbClr val="CBD5E1"/>
                </a:solidFill>
                <a:latin typeface="Aptos"/>
                <a:ea typeface="Aptos"/>
                <a:cs typeface="Aptos"/>
              </a:defRPr>
            </a:pPr>
            <a:r>
              <a:rPr sz="750" b="0">
                <a:solidFill>
                  <a:srgbClr val="CBD5E1"/>
                </a:solidFill>
                <a:latin typeface="Aptos"/>
                <a:ea typeface="Aptos"/>
                <a:cs typeface="Aptos"/>
              </a:rPr>
              <a:t>The Liquid Audit | Hotel value walkthrough</a:t>
            </a:r>
          </a:p>
        </p:txBody>
      </p:sp>
      <p:sp>
        <p:nvSpPr>
          <p:cNvPr id="3" name="">
            <a:extLst xmlns:a="http://schemas.openxmlformats.org/drawingml/2006/main">
              <a:ext uri="{FF2B5EF4-FFF2-40B4-BE49-F238E27FC236}">
                <a16:creationId xmlns:a16="http://schemas.microsoft.com/office/drawing/2014/main" id="{E993590F-4593-46BA-A433-647105E99510}"/>
              </a:ext>
            </a:extLst>
          </p:cNvPr>
          <p:cNvSpPr>
            <a:spLocks xmlns:a="http://schemas.openxmlformats.org/drawingml/2006/main" noGrp="1"/>
          </p:cNvSpPr>
          <p:nvPr/>
        </p:nvSpPr>
        <p:spPr>
          <a:xfrm xmlns:a="http://schemas.openxmlformats.org/drawingml/2006/main">
            <a:off x="11049000" y="6438900"/>
            <a:ext cx="6477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r">
              <a:defRPr sz="750" b="0">
                <a:solidFill>
                  <a:srgbClr val="CBD5E1"/>
                </a:solidFill>
                <a:latin typeface="Aptos"/>
                <a:ea typeface="Aptos"/>
                <a:cs typeface="Aptos"/>
              </a:defRPr>
            </a:pPr>
            <a:r>
              <a:rPr sz="750" b="0">
                <a:solidFill>
                  <a:srgbClr val="CBD5E1"/>
                </a:solidFill>
                <a:latin typeface="Aptos"/>
                <a:ea typeface="Aptos"/>
                <a:cs typeface="Aptos"/>
              </a:rPr>
              <a:t>09</a:t>
            </a:r>
          </a:p>
        </p:txBody>
      </p:sp>
      <p:sp>
        <p:nvSpPr>
          <p:cNvPr id="4" name="kicker-9-marker">
            <a:extLst xmlns:a="http://schemas.openxmlformats.org/drawingml/2006/main">
              <a:ext uri="{FF2B5EF4-FFF2-40B4-BE49-F238E27FC236}">
                <a16:creationId xmlns:a16="http://schemas.microsoft.com/office/drawing/2014/main" id="{E59D18E0-2616-4693-9D6C-845315EEAFE0}"/>
              </a:ext>
            </a:extLst>
          </p:cNvPr>
          <p:cNvSpPr>
            <a:spLocks xmlns:a="http://schemas.openxmlformats.org/drawingml/2006/main" noGrp="1"/>
          </p:cNvSpPr>
          <p:nvPr/>
        </p:nvSpPr>
        <p:spPr>
          <a:xfrm xmlns:a="http://schemas.openxmlformats.org/drawingml/2006/main">
            <a:off x="514350" y="485775"/>
            <a:ext cx="76200" cy="76200"/>
          </a:xfrm>
          <a:prstGeom xmlns:a="http://schemas.openxmlformats.org/drawingml/2006/main" prst="rect">
            <a:avLst/>
          </a:prstGeom>
          <a:solidFill xmlns:a="http://schemas.openxmlformats.org/drawingml/2006/main">
            <a:srgbClr val="14B8A6"/>
          </a:solidFill>
          <a:ln xmlns:a="http://schemas.openxmlformats.org/drawingml/2006/main" w="0">
            <a:solidFill>
              <a:srgbClr val="000000">
                <a:alpha val="0"/>
              </a:srgbClr>
            </a:solidFill>
            <a:prstDash val="solid"/>
          </a:ln>
        </p:spPr>
      </p:sp>
      <p:sp>
        <p:nvSpPr>
          <p:cNvPr id="5" name="kicker-9-label">
            <a:extLst xmlns:a="http://schemas.openxmlformats.org/drawingml/2006/main">
              <a:ext uri="{FF2B5EF4-FFF2-40B4-BE49-F238E27FC236}">
                <a16:creationId xmlns:a16="http://schemas.microsoft.com/office/drawing/2014/main" id="{996A1BF9-6793-4577-88F0-ECB629FC0489}"/>
              </a:ext>
            </a:extLst>
          </p:cNvPr>
          <p:cNvSpPr>
            <a:spLocks xmlns:a="http://schemas.openxmlformats.org/drawingml/2006/main" noGrp="1"/>
          </p:cNvSpPr>
          <p:nvPr/>
        </p:nvSpPr>
        <p:spPr>
          <a:xfrm xmlns:a="http://schemas.openxmlformats.org/drawingml/2006/main">
            <a:off x="685800" y="419100"/>
            <a:ext cx="4953000" cy="209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825" b="1">
                <a:solidFill>
                  <a:srgbClr val="A7F3D0"/>
                </a:solidFill>
                <a:latin typeface="Aptos"/>
                <a:ea typeface="Aptos"/>
                <a:cs typeface="Aptos"/>
              </a:defRPr>
            </a:pPr>
            <a:r>
              <a:rPr sz="825" b="1">
                <a:solidFill>
                  <a:srgbClr val="A7F3D0"/>
                </a:solidFill>
                <a:latin typeface="Aptos"/>
                <a:ea typeface="Aptos"/>
                <a:cs typeface="Aptos"/>
              </a:rPr>
              <a:t>COMPLIANCE, ADMIN AND BILLING</a:t>
            </a:r>
          </a:p>
        </p:txBody>
      </p:sp>
      <p:sp>
        <p:nvSpPr>
          <p:cNvPr id="6" name="">
            <a:extLst xmlns:a="http://schemas.openxmlformats.org/drawingml/2006/main">
              <a:ext uri="{FF2B5EF4-FFF2-40B4-BE49-F238E27FC236}">
                <a16:creationId xmlns:a16="http://schemas.microsoft.com/office/drawing/2014/main" id="{52103A61-A798-4075-B216-AFBD8F06BE4A}"/>
              </a:ext>
            </a:extLst>
          </p:cNvPr>
          <p:cNvSpPr>
            <a:spLocks xmlns:a="http://schemas.openxmlformats.org/drawingml/2006/main" noGrp="1"/>
          </p:cNvSpPr>
          <p:nvPr/>
        </p:nvSpPr>
        <p:spPr>
          <a:xfrm xmlns:a="http://schemas.openxmlformats.org/drawingml/2006/main">
            <a:off x="514350" y="800100"/>
            <a:ext cx="6781800" cy="8572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3000" b="1">
                <a:solidFill>
                  <a:srgbClr val="FFFFFF"/>
                </a:solidFill>
                <a:latin typeface="Aptos Display"/>
                <a:ea typeface="Aptos Display"/>
                <a:cs typeface="Aptos Display"/>
              </a:defRPr>
            </a:pPr>
            <a:r>
              <a:rPr sz="3000" b="1">
                <a:solidFill>
                  <a:srgbClr val="FFFFFF"/>
                </a:solidFill>
                <a:latin typeface="Aptos Display"/>
                <a:ea typeface="Aptos Display"/>
                <a:cs typeface="Aptos Display"/>
              </a:rPr>
              <a:t>Governance is built into the same operating path.</a:t>
            </a:r>
          </a:p>
        </p:txBody>
      </p:sp>
      <p:sp>
        <p:nvSpPr>
          <p:cNvPr id="7" name="">
            <a:extLst xmlns:a="http://schemas.openxmlformats.org/drawingml/2006/main">
              <a:ext uri="{FF2B5EF4-FFF2-40B4-BE49-F238E27FC236}">
                <a16:creationId xmlns:a16="http://schemas.microsoft.com/office/drawing/2014/main" id="{5F987D51-B235-400A-8F8C-067A77CAAB64}"/>
              </a:ext>
            </a:extLst>
          </p:cNvPr>
          <p:cNvSpPr>
            <a:spLocks xmlns:a="http://schemas.openxmlformats.org/drawingml/2006/main" noGrp="1"/>
          </p:cNvSpPr>
          <p:nvPr/>
        </p:nvSpPr>
        <p:spPr>
          <a:xfrm xmlns:a="http://schemas.openxmlformats.org/drawingml/2006/main">
            <a:off x="533400" y="1752600"/>
            <a:ext cx="6610350" cy="5905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350" b="0">
                <a:solidFill>
                  <a:srgbClr val="CBD5E1"/>
                </a:solidFill>
                <a:latin typeface="Aptos"/>
                <a:ea typeface="Aptos"/>
                <a:cs typeface="Aptos"/>
              </a:defRPr>
            </a:pPr>
            <a:r>
              <a:rPr sz="1350" b="0">
                <a:solidFill>
                  <a:srgbClr val="CBD5E1"/>
                </a:solidFill>
                <a:latin typeface="Aptos"/>
                <a:ea typeface="Aptos"/>
                <a:cs typeface="Aptos"/>
              </a:rPr>
              <a:t>Audit history, security posture, support/SLA tracking, deletion requests, and billing workflows matter because hotel teams need confidence after the event is over.</a:t>
            </a:r>
          </a:p>
        </p:txBody>
      </p:sp>
      <p:sp>
        <p:nvSpPr>
          <p:cNvPr id="8" name="">
            <a:extLst xmlns:a="http://schemas.openxmlformats.org/drawingml/2006/main">
              <a:ext uri="{FF2B5EF4-FFF2-40B4-BE49-F238E27FC236}">
                <a16:creationId xmlns:a16="http://schemas.microsoft.com/office/drawing/2014/main" id="{E7CE0832-0B80-47A0-BB47-ABC08B9A63A9}"/>
              </a:ext>
            </a:extLst>
          </p:cNvPr>
          <p:cNvSpPr>
            <a:spLocks xmlns:a="http://schemas.openxmlformats.org/drawingml/2006/main" noGrp="1"/>
          </p:cNvSpPr>
          <p:nvPr/>
        </p:nvSpPr>
        <p:spPr>
          <a:xfrm xmlns:a="http://schemas.openxmlformats.org/drawingml/2006/main">
            <a:off x="647700" y="2914650"/>
            <a:ext cx="2343150" cy="167640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9" name="">
            <a:extLst xmlns:a="http://schemas.openxmlformats.org/drawingml/2006/main">
              <a:ext uri="{FF2B5EF4-FFF2-40B4-BE49-F238E27FC236}">
                <a16:creationId xmlns:a16="http://schemas.microsoft.com/office/drawing/2014/main" id="{1D5B9530-981F-4D0B-9E03-7C3361693D51}"/>
              </a:ext>
            </a:extLst>
          </p:cNvPr>
          <p:cNvSpPr>
            <a:spLocks xmlns:a="http://schemas.openxmlformats.org/drawingml/2006/main" noGrp="1"/>
          </p:cNvSpPr>
          <p:nvPr/>
        </p:nvSpPr>
        <p:spPr>
          <a:xfrm xmlns:a="http://schemas.openxmlformats.org/drawingml/2006/main">
            <a:off x="647700" y="2914650"/>
            <a:ext cx="2343150" cy="3238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10" name="">
            <a:extLst xmlns:a="http://schemas.openxmlformats.org/drawingml/2006/main">
              <a:ext uri="{FF2B5EF4-FFF2-40B4-BE49-F238E27FC236}">
                <a16:creationId xmlns:a16="http://schemas.microsoft.com/office/drawing/2014/main" id="{917FA40B-AB82-47BB-BCEE-5E75E5E6AB71}"/>
              </a:ext>
            </a:extLst>
          </p:cNvPr>
          <p:cNvSpPr>
            <a:spLocks xmlns:a="http://schemas.openxmlformats.org/drawingml/2006/main" noGrp="1"/>
          </p:cNvSpPr>
          <p:nvPr/>
        </p:nvSpPr>
        <p:spPr>
          <a:xfrm xmlns:a="http://schemas.openxmlformats.org/drawingml/2006/main">
            <a:off x="781050" y="3038475"/>
            <a:ext cx="76200" cy="76200"/>
          </a:xfrm>
          <a:prstGeom xmlns:a="http://schemas.openxmlformats.org/drawingml/2006/main" prst="rect">
            <a:avLst/>
          </a:prstGeom>
          <a:solidFill xmlns:a="http://schemas.openxmlformats.org/drawingml/2006/main">
            <a:srgbClr val="FB7185"/>
          </a:solidFill>
          <a:ln xmlns:a="http://schemas.openxmlformats.org/drawingml/2006/main" w="0">
            <a:solidFill>
              <a:srgbClr val="000000">
                <a:alpha val="0"/>
              </a:srgbClr>
            </a:solidFill>
            <a:prstDash val="solid"/>
          </a:ln>
        </p:spPr>
      </p:sp>
      <p:sp>
        <p:nvSpPr>
          <p:cNvPr id="11" name="">
            <a:extLst xmlns:a="http://schemas.openxmlformats.org/drawingml/2006/main">
              <a:ext uri="{FF2B5EF4-FFF2-40B4-BE49-F238E27FC236}">
                <a16:creationId xmlns:a16="http://schemas.microsoft.com/office/drawing/2014/main" id="{CF1D869B-5546-41A7-8828-9A9BE538851A}"/>
              </a:ext>
            </a:extLst>
          </p:cNvPr>
          <p:cNvSpPr>
            <a:spLocks xmlns:a="http://schemas.openxmlformats.org/drawingml/2006/main" noGrp="1"/>
          </p:cNvSpPr>
          <p:nvPr/>
        </p:nvSpPr>
        <p:spPr>
          <a:xfrm xmlns:a="http://schemas.openxmlformats.org/drawingml/2006/main">
            <a:off x="923925" y="3038475"/>
            <a:ext cx="76200" cy="7620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12" name="">
            <a:extLst xmlns:a="http://schemas.openxmlformats.org/drawingml/2006/main">
              <a:ext uri="{FF2B5EF4-FFF2-40B4-BE49-F238E27FC236}">
                <a16:creationId xmlns:a16="http://schemas.microsoft.com/office/drawing/2014/main" id="{E44ED73B-D82A-46B9-A05D-835853954F17}"/>
              </a:ext>
            </a:extLst>
          </p:cNvPr>
          <p:cNvSpPr>
            <a:spLocks xmlns:a="http://schemas.openxmlformats.org/drawingml/2006/main" noGrp="1"/>
          </p:cNvSpPr>
          <p:nvPr/>
        </p:nvSpPr>
        <p:spPr>
          <a:xfrm xmlns:a="http://schemas.openxmlformats.org/drawingml/2006/main">
            <a:off x="1066800" y="3038475"/>
            <a:ext cx="76200" cy="76200"/>
          </a:xfrm>
          <a:prstGeom xmlns:a="http://schemas.openxmlformats.org/drawingml/2006/main" prst="rect">
            <a:avLst/>
          </a:prstGeom>
          <a:solidFill xmlns:a="http://schemas.openxmlformats.org/drawingml/2006/main">
            <a:srgbClr val="34D399"/>
          </a:solidFill>
          <a:ln xmlns:a="http://schemas.openxmlformats.org/drawingml/2006/main" w="0">
            <a:solidFill>
              <a:srgbClr val="000000">
                <a:alpha val="0"/>
              </a:srgbClr>
            </a:solidFill>
            <a:prstDash val="solid"/>
          </a:ln>
        </p:spPr>
      </p:sp>
      <p:sp>
        <p:nvSpPr>
          <p:cNvPr id="13" name="">
            <a:extLst xmlns:a="http://schemas.openxmlformats.org/drawingml/2006/main">
              <a:ext uri="{FF2B5EF4-FFF2-40B4-BE49-F238E27FC236}">
                <a16:creationId xmlns:a16="http://schemas.microsoft.com/office/drawing/2014/main" id="{00089702-52FB-48B0-9749-7F1BFB992AB7}"/>
              </a:ext>
            </a:extLst>
          </p:cNvPr>
          <p:cNvSpPr>
            <a:spLocks xmlns:a="http://schemas.openxmlformats.org/drawingml/2006/main" noGrp="1"/>
          </p:cNvSpPr>
          <p:nvPr/>
        </p:nvSpPr>
        <p:spPr>
          <a:xfrm xmlns:a="http://schemas.openxmlformats.org/drawingml/2006/main">
            <a:off x="1295400" y="2990850"/>
            <a:ext cx="15240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1">
                <a:solidFill>
                  <a:srgbClr val="64748B"/>
                </a:solidFill>
                <a:latin typeface="Aptos"/>
                <a:ea typeface="Aptos"/>
                <a:cs typeface="Aptos"/>
              </a:defRPr>
            </a:pPr>
            <a:r>
              <a:rPr sz="750" b="1">
                <a:solidFill>
                  <a:srgbClr val="64748B"/>
                </a:solidFill>
                <a:latin typeface="Aptos"/>
                <a:ea typeface="Aptos"/>
                <a:cs typeface="Aptos"/>
              </a:rPr>
              <a:t>Audit log</a:t>
            </a:r>
          </a:p>
        </p:txBody>
      </p:sp>
      <p:pic>
        <p:nvPicPr>
          <p:cNvPr id="14" name=""/>
          <p:cNvPicPr>
            <a:picLocks xmlns:a="http://schemas.openxmlformats.org/drawingml/2006/main" noChangeAspect="1"/>
          </p:cNvPicPr>
          <p:nvPr/>
        </p:nvPicPr>
        <p:blipFill>
          <a:blip xmlns:r="http://schemas.openxmlformats.org/officeDocument/2006/relationships" xmlns:a="http://schemas.openxmlformats.org/drawingml/2006/main" r:embed="Rd63f9d3110234f12"/>
          <a:srcRect xmlns:a="http://schemas.openxmlformats.org/drawingml/2006/main" l="0" t="14779" r="0" b="14779"/>
          <a:stretch xmlns:a="http://schemas.openxmlformats.org/drawingml/2006/main">
            <a:fillRect l="0" t="0" r="0" b="0"/>
          </a:stretch>
        </p:blipFill>
        <p:spPr>
          <a:xfrm xmlns:a="http://schemas.openxmlformats.org/drawingml/2006/main">
            <a:off x="647700" y="3238500"/>
            <a:ext cx="2343150" cy="1352550"/>
          </a:xfrm>
          <a:prstGeom xmlns:a="http://schemas.openxmlformats.org/drawingml/2006/main" prst="rect">
            <a:avLst/>
          </a:prstGeom>
        </p:spPr>
      </p:pic>
      <p:sp>
        <p:nvSpPr>
          <p:cNvPr id="15" name="">
            <a:extLst xmlns:a="http://schemas.openxmlformats.org/drawingml/2006/main">
              <a:ext uri="{FF2B5EF4-FFF2-40B4-BE49-F238E27FC236}">
                <a16:creationId xmlns:a16="http://schemas.microsoft.com/office/drawing/2014/main" id="{AF8391C6-E9A3-4374-BDDD-C930FEA1C72B}"/>
              </a:ext>
            </a:extLst>
          </p:cNvPr>
          <p:cNvSpPr>
            <a:spLocks xmlns:a="http://schemas.openxmlformats.org/drawingml/2006/main" noGrp="1"/>
          </p:cNvSpPr>
          <p:nvPr/>
        </p:nvSpPr>
        <p:spPr>
          <a:xfrm xmlns:a="http://schemas.openxmlformats.org/drawingml/2006/main">
            <a:off x="3238500" y="2914650"/>
            <a:ext cx="2343150" cy="167640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16" name="">
            <a:extLst xmlns:a="http://schemas.openxmlformats.org/drawingml/2006/main">
              <a:ext uri="{FF2B5EF4-FFF2-40B4-BE49-F238E27FC236}">
                <a16:creationId xmlns:a16="http://schemas.microsoft.com/office/drawing/2014/main" id="{0BEDE2E1-A3F6-422E-B458-08007423C9A4}"/>
              </a:ext>
            </a:extLst>
          </p:cNvPr>
          <p:cNvSpPr>
            <a:spLocks xmlns:a="http://schemas.openxmlformats.org/drawingml/2006/main" noGrp="1"/>
          </p:cNvSpPr>
          <p:nvPr/>
        </p:nvSpPr>
        <p:spPr>
          <a:xfrm xmlns:a="http://schemas.openxmlformats.org/drawingml/2006/main">
            <a:off x="3238500" y="2914650"/>
            <a:ext cx="2343150" cy="3238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17" name="">
            <a:extLst xmlns:a="http://schemas.openxmlformats.org/drawingml/2006/main">
              <a:ext uri="{FF2B5EF4-FFF2-40B4-BE49-F238E27FC236}">
                <a16:creationId xmlns:a16="http://schemas.microsoft.com/office/drawing/2014/main" id="{5716D2EE-BDB6-4817-93D7-A79DCD50B87C}"/>
              </a:ext>
            </a:extLst>
          </p:cNvPr>
          <p:cNvSpPr>
            <a:spLocks xmlns:a="http://schemas.openxmlformats.org/drawingml/2006/main" noGrp="1"/>
          </p:cNvSpPr>
          <p:nvPr/>
        </p:nvSpPr>
        <p:spPr>
          <a:xfrm xmlns:a="http://schemas.openxmlformats.org/drawingml/2006/main">
            <a:off x="3371850" y="3038475"/>
            <a:ext cx="76200" cy="76200"/>
          </a:xfrm>
          <a:prstGeom xmlns:a="http://schemas.openxmlformats.org/drawingml/2006/main" prst="rect">
            <a:avLst/>
          </a:prstGeom>
          <a:solidFill xmlns:a="http://schemas.openxmlformats.org/drawingml/2006/main">
            <a:srgbClr val="FB7185"/>
          </a:solidFill>
          <a:ln xmlns:a="http://schemas.openxmlformats.org/drawingml/2006/main" w="0">
            <a:solidFill>
              <a:srgbClr val="000000">
                <a:alpha val="0"/>
              </a:srgbClr>
            </a:solidFill>
            <a:prstDash val="solid"/>
          </a:ln>
        </p:spPr>
      </p:sp>
      <p:sp>
        <p:nvSpPr>
          <p:cNvPr id="18" name="">
            <a:extLst xmlns:a="http://schemas.openxmlformats.org/drawingml/2006/main">
              <a:ext uri="{FF2B5EF4-FFF2-40B4-BE49-F238E27FC236}">
                <a16:creationId xmlns:a16="http://schemas.microsoft.com/office/drawing/2014/main" id="{9408F9D6-DFFC-4294-90C5-413D3CCB9083}"/>
              </a:ext>
            </a:extLst>
          </p:cNvPr>
          <p:cNvSpPr>
            <a:spLocks xmlns:a="http://schemas.openxmlformats.org/drawingml/2006/main" noGrp="1"/>
          </p:cNvSpPr>
          <p:nvPr/>
        </p:nvSpPr>
        <p:spPr>
          <a:xfrm xmlns:a="http://schemas.openxmlformats.org/drawingml/2006/main">
            <a:off x="3514725" y="3038475"/>
            <a:ext cx="76200" cy="7620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19" name="">
            <a:extLst xmlns:a="http://schemas.openxmlformats.org/drawingml/2006/main">
              <a:ext uri="{FF2B5EF4-FFF2-40B4-BE49-F238E27FC236}">
                <a16:creationId xmlns:a16="http://schemas.microsoft.com/office/drawing/2014/main" id="{8438A222-8B3F-4E51-AF90-3D2B017006BE}"/>
              </a:ext>
            </a:extLst>
          </p:cNvPr>
          <p:cNvSpPr>
            <a:spLocks xmlns:a="http://schemas.openxmlformats.org/drawingml/2006/main" noGrp="1"/>
          </p:cNvSpPr>
          <p:nvPr/>
        </p:nvSpPr>
        <p:spPr>
          <a:xfrm xmlns:a="http://schemas.openxmlformats.org/drawingml/2006/main">
            <a:off x="3657600" y="3038475"/>
            <a:ext cx="76200" cy="76200"/>
          </a:xfrm>
          <a:prstGeom xmlns:a="http://schemas.openxmlformats.org/drawingml/2006/main" prst="rect">
            <a:avLst/>
          </a:prstGeom>
          <a:solidFill xmlns:a="http://schemas.openxmlformats.org/drawingml/2006/main">
            <a:srgbClr val="34D399"/>
          </a:solidFill>
          <a:ln xmlns:a="http://schemas.openxmlformats.org/drawingml/2006/main" w="0">
            <a:solidFill>
              <a:srgbClr val="000000">
                <a:alpha val="0"/>
              </a:srgbClr>
            </a:solidFill>
            <a:prstDash val="solid"/>
          </a:ln>
        </p:spPr>
      </p:sp>
      <p:sp>
        <p:nvSpPr>
          <p:cNvPr id="20" name="">
            <a:extLst xmlns:a="http://schemas.openxmlformats.org/drawingml/2006/main">
              <a:ext uri="{FF2B5EF4-FFF2-40B4-BE49-F238E27FC236}">
                <a16:creationId xmlns:a16="http://schemas.microsoft.com/office/drawing/2014/main" id="{9AD83A51-6578-4AE3-A22A-BA2E9DD0167D}"/>
              </a:ext>
            </a:extLst>
          </p:cNvPr>
          <p:cNvSpPr>
            <a:spLocks xmlns:a="http://schemas.openxmlformats.org/drawingml/2006/main" noGrp="1"/>
          </p:cNvSpPr>
          <p:nvPr/>
        </p:nvSpPr>
        <p:spPr>
          <a:xfrm xmlns:a="http://schemas.openxmlformats.org/drawingml/2006/main">
            <a:off x="3886200" y="2990850"/>
            <a:ext cx="15240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1">
                <a:solidFill>
                  <a:srgbClr val="64748B"/>
                </a:solidFill>
                <a:latin typeface="Aptos"/>
                <a:ea typeface="Aptos"/>
                <a:cs typeface="Aptos"/>
              </a:defRPr>
            </a:pPr>
            <a:r>
              <a:rPr sz="750" b="1">
                <a:solidFill>
                  <a:srgbClr val="64748B"/>
                </a:solidFill>
                <a:latin typeface="Aptos"/>
                <a:ea typeface="Aptos"/>
                <a:cs typeface="Aptos"/>
              </a:rPr>
              <a:t>Security report</a:t>
            </a:r>
          </a:p>
        </p:txBody>
      </p:sp>
      <p:pic>
        <p:nvPicPr>
          <p:cNvPr id="21" name=""/>
          <p:cNvPicPr>
            <a:picLocks xmlns:a="http://schemas.openxmlformats.org/drawingml/2006/main" noChangeAspect="1"/>
          </p:cNvPicPr>
          <p:nvPr/>
        </p:nvPicPr>
        <p:blipFill>
          <a:blip xmlns:r="http://schemas.openxmlformats.org/officeDocument/2006/relationships" xmlns:a="http://schemas.openxmlformats.org/drawingml/2006/main" r:embed="Rd0a3858de29340b3"/>
          <a:srcRect xmlns:a="http://schemas.openxmlformats.org/drawingml/2006/main" l="0" t="14779" r="0" b="14779"/>
          <a:stretch xmlns:a="http://schemas.openxmlformats.org/drawingml/2006/main">
            <a:fillRect l="0" t="0" r="0" b="0"/>
          </a:stretch>
        </p:blipFill>
        <p:spPr>
          <a:xfrm xmlns:a="http://schemas.openxmlformats.org/drawingml/2006/main">
            <a:off x="3238500" y="3238500"/>
            <a:ext cx="2343150" cy="1352550"/>
          </a:xfrm>
          <a:prstGeom xmlns:a="http://schemas.openxmlformats.org/drawingml/2006/main" prst="rect">
            <a:avLst/>
          </a:prstGeom>
        </p:spPr>
      </p:pic>
      <p:sp>
        <p:nvSpPr>
          <p:cNvPr id="22" name="">
            <a:extLst xmlns:a="http://schemas.openxmlformats.org/drawingml/2006/main">
              <a:ext uri="{FF2B5EF4-FFF2-40B4-BE49-F238E27FC236}">
                <a16:creationId xmlns:a16="http://schemas.microsoft.com/office/drawing/2014/main" id="{388DE775-2648-4412-8F42-632A4415F65B}"/>
              </a:ext>
            </a:extLst>
          </p:cNvPr>
          <p:cNvSpPr>
            <a:spLocks xmlns:a="http://schemas.openxmlformats.org/drawingml/2006/main" noGrp="1"/>
          </p:cNvSpPr>
          <p:nvPr/>
        </p:nvSpPr>
        <p:spPr>
          <a:xfrm xmlns:a="http://schemas.openxmlformats.org/drawingml/2006/main">
            <a:off x="5829300" y="2914650"/>
            <a:ext cx="2343150" cy="167640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23" name="">
            <a:extLst xmlns:a="http://schemas.openxmlformats.org/drawingml/2006/main">
              <a:ext uri="{FF2B5EF4-FFF2-40B4-BE49-F238E27FC236}">
                <a16:creationId xmlns:a16="http://schemas.microsoft.com/office/drawing/2014/main" id="{F9F2039D-2D47-4786-9CC2-2742FE952832}"/>
              </a:ext>
            </a:extLst>
          </p:cNvPr>
          <p:cNvSpPr>
            <a:spLocks xmlns:a="http://schemas.openxmlformats.org/drawingml/2006/main" noGrp="1"/>
          </p:cNvSpPr>
          <p:nvPr/>
        </p:nvSpPr>
        <p:spPr>
          <a:xfrm xmlns:a="http://schemas.openxmlformats.org/drawingml/2006/main">
            <a:off x="5829300" y="2914650"/>
            <a:ext cx="2343150" cy="3238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24" name="">
            <a:extLst xmlns:a="http://schemas.openxmlformats.org/drawingml/2006/main">
              <a:ext uri="{FF2B5EF4-FFF2-40B4-BE49-F238E27FC236}">
                <a16:creationId xmlns:a16="http://schemas.microsoft.com/office/drawing/2014/main" id="{77A36C9E-F488-4A34-A60F-FA254F31D566}"/>
              </a:ext>
            </a:extLst>
          </p:cNvPr>
          <p:cNvSpPr>
            <a:spLocks xmlns:a="http://schemas.openxmlformats.org/drawingml/2006/main" noGrp="1"/>
          </p:cNvSpPr>
          <p:nvPr/>
        </p:nvSpPr>
        <p:spPr>
          <a:xfrm xmlns:a="http://schemas.openxmlformats.org/drawingml/2006/main">
            <a:off x="5962650" y="3038475"/>
            <a:ext cx="76200" cy="76200"/>
          </a:xfrm>
          <a:prstGeom xmlns:a="http://schemas.openxmlformats.org/drawingml/2006/main" prst="rect">
            <a:avLst/>
          </a:prstGeom>
          <a:solidFill xmlns:a="http://schemas.openxmlformats.org/drawingml/2006/main">
            <a:srgbClr val="FB7185"/>
          </a:solidFill>
          <a:ln xmlns:a="http://schemas.openxmlformats.org/drawingml/2006/main" w="0">
            <a:solidFill>
              <a:srgbClr val="000000">
                <a:alpha val="0"/>
              </a:srgbClr>
            </a:solidFill>
            <a:prstDash val="solid"/>
          </a:ln>
        </p:spPr>
      </p:sp>
      <p:sp>
        <p:nvSpPr>
          <p:cNvPr id="25" name="">
            <a:extLst xmlns:a="http://schemas.openxmlformats.org/drawingml/2006/main">
              <a:ext uri="{FF2B5EF4-FFF2-40B4-BE49-F238E27FC236}">
                <a16:creationId xmlns:a16="http://schemas.microsoft.com/office/drawing/2014/main" id="{3824EACD-B321-46BA-8307-44566D4BF148}"/>
              </a:ext>
            </a:extLst>
          </p:cNvPr>
          <p:cNvSpPr>
            <a:spLocks xmlns:a="http://schemas.openxmlformats.org/drawingml/2006/main" noGrp="1"/>
          </p:cNvSpPr>
          <p:nvPr/>
        </p:nvSpPr>
        <p:spPr>
          <a:xfrm xmlns:a="http://schemas.openxmlformats.org/drawingml/2006/main">
            <a:off x="6105525" y="3038475"/>
            <a:ext cx="76200" cy="7620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26" name="">
            <a:extLst xmlns:a="http://schemas.openxmlformats.org/drawingml/2006/main">
              <a:ext uri="{FF2B5EF4-FFF2-40B4-BE49-F238E27FC236}">
                <a16:creationId xmlns:a16="http://schemas.microsoft.com/office/drawing/2014/main" id="{7DE266B7-2FDB-492F-8BAB-62593944EFF8}"/>
              </a:ext>
            </a:extLst>
          </p:cNvPr>
          <p:cNvSpPr>
            <a:spLocks xmlns:a="http://schemas.openxmlformats.org/drawingml/2006/main" noGrp="1"/>
          </p:cNvSpPr>
          <p:nvPr/>
        </p:nvSpPr>
        <p:spPr>
          <a:xfrm xmlns:a="http://schemas.openxmlformats.org/drawingml/2006/main">
            <a:off x="6248400" y="3038475"/>
            <a:ext cx="76200" cy="76200"/>
          </a:xfrm>
          <a:prstGeom xmlns:a="http://schemas.openxmlformats.org/drawingml/2006/main" prst="rect">
            <a:avLst/>
          </a:prstGeom>
          <a:solidFill xmlns:a="http://schemas.openxmlformats.org/drawingml/2006/main">
            <a:srgbClr val="34D399"/>
          </a:solidFill>
          <a:ln xmlns:a="http://schemas.openxmlformats.org/drawingml/2006/main" w="0">
            <a:solidFill>
              <a:srgbClr val="000000">
                <a:alpha val="0"/>
              </a:srgbClr>
            </a:solidFill>
            <a:prstDash val="solid"/>
          </a:ln>
        </p:spPr>
      </p:sp>
      <p:sp>
        <p:nvSpPr>
          <p:cNvPr id="27" name="">
            <a:extLst xmlns:a="http://schemas.openxmlformats.org/drawingml/2006/main">
              <a:ext uri="{FF2B5EF4-FFF2-40B4-BE49-F238E27FC236}">
                <a16:creationId xmlns:a16="http://schemas.microsoft.com/office/drawing/2014/main" id="{8708820A-423A-49EB-A901-57AFAD4D6D77}"/>
              </a:ext>
            </a:extLst>
          </p:cNvPr>
          <p:cNvSpPr>
            <a:spLocks xmlns:a="http://schemas.openxmlformats.org/drawingml/2006/main" noGrp="1"/>
          </p:cNvSpPr>
          <p:nvPr/>
        </p:nvSpPr>
        <p:spPr>
          <a:xfrm xmlns:a="http://schemas.openxmlformats.org/drawingml/2006/main">
            <a:off x="6477000" y="2990850"/>
            <a:ext cx="15240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1">
                <a:solidFill>
                  <a:srgbClr val="64748B"/>
                </a:solidFill>
                <a:latin typeface="Aptos"/>
                <a:ea typeface="Aptos"/>
                <a:cs typeface="Aptos"/>
              </a:defRPr>
            </a:pPr>
            <a:r>
              <a:rPr sz="750" b="1">
                <a:solidFill>
                  <a:srgbClr val="64748B"/>
                </a:solidFill>
                <a:latin typeface="Aptos"/>
                <a:ea typeface="Aptos"/>
                <a:cs typeface="Aptos"/>
              </a:rPr>
              <a:t>Support panel</a:t>
            </a:r>
          </a:p>
        </p:txBody>
      </p:sp>
      <p:pic>
        <p:nvPicPr>
          <p:cNvPr id="28" name=""/>
          <p:cNvPicPr>
            <a:picLocks xmlns:a="http://schemas.openxmlformats.org/drawingml/2006/main" noChangeAspect="1"/>
          </p:cNvPicPr>
          <p:nvPr/>
        </p:nvPicPr>
        <p:blipFill>
          <a:blip xmlns:r="http://schemas.openxmlformats.org/officeDocument/2006/relationships" xmlns:a="http://schemas.openxmlformats.org/drawingml/2006/main" r:embed="R21a3eac58dee455e"/>
          <a:srcRect xmlns:a="http://schemas.openxmlformats.org/drawingml/2006/main" l="0" t="14779" r="0" b="14779"/>
          <a:stretch xmlns:a="http://schemas.openxmlformats.org/drawingml/2006/main">
            <a:fillRect l="0" t="0" r="0" b="0"/>
          </a:stretch>
        </p:blipFill>
        <p:spPr>
          <a:xfrm xmlns:a="http://schemas.openxmlformats.org/drawingml/2006/main">
            <a:off x="5829300" y="3238500"/>
            <a:ext cx="2343150" cy="1352550"/>
          </a:xfrm>
          <a:prstGeom xmlns:a="http://schemas.openxmlformats.org/drawingml/2006/main" prst="rect">
            <a:avLst/>
          </a:prstGeom>
        </p:spPr>
      </p:pic>
      <p:sp>
        <p:nvSpPr>
          <p:cNvPr id="29" name="">
            <a:extLst xmlns:a="http://schemas.openxmlformats.org/drawingml/2006/main">
              <a:ext uri="{FF2B5EF4-FFF2-40B4-BE49-F238E27FC236}">
                <a16:creationId xmlns:a16="http://schemas.microsoft.com/office/drawing/2014/main" id="{EA3BDE36-D594-4B19-AF41-42FC481CABFD}"/>
              </a:ext>
            </a:extLst>
          </p:cNvPr>
          <p:cNvSpPr>
            <a:spLocks xmlns:a="http://schemas.openxmlformats.org/drawingml/2006/main" noGrp="1"/>
          </p:cNvSpPr>
          <p:nvPr/>
        </p:nvSpPr>
        <p:spPr>
          <a:xfrm xmlns:a="http://schemas.openxmlformats.org/drawingml/2006/main">
            <a:off x="8420100" y="2914650"/>
            <a:ext cx="2343150" cy="167640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30" name="">
            <a:extLst xmlns:a="http://schemas.openxmlformats.org/drawingml/2006/main">
              <a:ext uri="{FF2B5EF4-FFF2-40B4-BE49-F238E27FC236}">
                <a16:creationId xmlns:a16="http://schemas.microsoft.com/office/drawing/2014/main" id="{AEF76220-DEAA-4B4C-BDFF-4D87D94573BF}"/>
              </a:ext>
            </a:extLst>
          </p:cNvPr>
          <p:cNvSpPr>
            <a:spLocks xmlns:a="http://schemas.openxmlformats.org/drawingml/2006/main" noGrp="1"/>
          </p:cNvSpPr>
          <p:nvPr/>
        </p:nvSpPr>
        <p:spPr>
          <a:xfrm xmlns:a="http://schemas.openxmlformats.org/drawingml/2006/main">
            <a:off x="8420100" y="2914650"/>
            <a:ext cx="2343150" cy="323850"/>
          </a:xfrm>
          <a:prstGeom xmlns:a="http://schemas.openxmlformats.org/drawingml/2006/main" prst="rect">
            <a:avLst/>
          </a:prstGeom>
          <a:solidFill xmlns:a="http://schemas.openxmlformats.org/drawingml/2006/main">
            <a:srgbClr val="FFFFFF"/>
          </a:solidFill>
          <a:ln xmlns:a="http://schemas.openxmlformats.org/drawingml/2006/main" w="9525">
            <a:solidFill>
              <a:srgbClr val="DDE6F2"/>
            </a:solidFill>
            <a:prstDash val="solid"/>
          </a:ln>
        </p:spPr>
      </p:sp>
      <p:sp>
        <p:nvSpPr>
          <p:cNvPr id="31" name="">
            <a:extLst xmlns:a="http://schemas.openxmlformats.org/drawingml/2006/main">
              <a:ext uri="{FF2B5EF4-FFF2-40B4-BE49-F238E27FC236}">
                <a16:creationId xmlns:a16="http://schemas.microsoft.com/office/drawing/2014/main" id="{7B2AC2ED-24C1-4339-87CC-A5C35A838882}"/>
              </a:ext>
            </a:extLst>
          </p:cNvPr>
          <p:cNvSpPr>
            <a:spLocks xmlns:a="http://schemas.openxmlformats.org/drawingml/2006/main" noGrp="1"/>
          </p:cNvSpPr>
          <p:nvPr/>
        </p:nvSpPr>
        <p:spPr>
          <a:xfrm xmlns:a="http://schemas.openxmlformats.org/drawingml/2006/main">
            <a:off x="8553450" y="3038475"/>
            <a:ext cx="76200" cy="76200"/>
          </a:xfrm>
          <a:prstGeom xmlns:a="http://schemas.openxmlformats.org/drawingml/2006/main" prst="rect">
            <a:avLst/>
          </a:prstGeom>
          <a:solidFill xmlns:a="http://schemas.openxmlformats.org/drawingml/2006/main">
            <a:srgbClr val="FB7185"/>
          </a:solidFill>
          <a:ln xmlns:a="http://schemas.openxmlformats.org/drawingml/2006/main" w="0">
            <a:solidFill>
              <a:srgbClr val="000000">
                <a:alpha val="0"/>
              </a:srgbClr>
            </a:solidFill>
            <a:prstDash val="solid"/>
          </a:ln>
        </p:spPr>
      </p:sp>
      <p:sp>
        <p:nvSpPr>
          <p:cNvPr id="32" name="">
            <a:extLst xmlns:a="http://schemas.openxmlformats.org/drawingml/2006/main">
              <a:ext uri="{FF2B5EF4-FFF2-40B4-BE49-F238E27FC236}">
                <a16:creationId xmlns:a16="http://schemas.microsoft.com/office/drawing/2014/main" id="{5B3A6804-4095-415D-838B-883A16424265}"/>
              </a:ext>
            </a:extLst>
          </p:cNvPr>
          <p:cNvSpPr>
            <a:spLocks xmlns:a="http://schemas.openxmlformats.org/drawingml/2006/main" noGrp="1"/>
          </p:cNvSpPr>
          <p:nvPr/>
        </p:nvSpPr>
        <p:spPr>
          <a:xfrm xmlns:a="http://schemas.openxmlformats.org/drawingml/2006/main">
            <a:off x="8696325" y="3038475"/>
            <a:ext cx="76200" cy="76200"/>
          </a:xfrm>
          <a:prstGeom xmlns:a="http://schemas.openxmlformats.org/drawingml/2006/main" prst="rect">
            <a:avLst/>
          </a:prstGeom>
          <a:solidFill xmlns:a="http://schemas.openxmlformats.org/drawingml/2006/main">
            <a:srgbClr val="FBBF24"/>
          </a:solidFill>
          <a:ln xmlns:a="http://schemas.openxmlformats.org/drawingml/2006/main" w="0">
            <a:solidFill>
              <a:srgbClr val="000000">
                <a:alpha val="0"/>
              </a:srgbClr>
            </a:solidFill>
            <a:prstDash val="solid"/>
          </a:ln>
        </p:spPr>
      </p:sp>
      <p:sp>
        <p:nvSpPr>
          <p:cNvPr id="33" name="">
            <a:extLst xmlns:a="http://schemas.openxmlformats.org/drawingml/2006/main">
              <a:ext uri="{FF2B5EF4-FFF2-40B4-BE49-F238E27FC236}">
                <a16:creationId xmlns:a16="http://schemas.microsoft.com/office/drawing/2014/main" id="{E5681CDB-A231-48F3-BAA1-14FF2304FC08}"/>
              </a:ext>
            </a:extLst>
          </p:cNvPr>
          <p:cNvSpPr>
            <a:spLocks xmlns:a="http://schemas.openxmlformats.org/drawingml/2006/main" noGrp="1"/>
          </p:cNvSpPr>
          <p:nvPr/>
        </p:nvSpPr>
        <p:spPr>
          <a:xfrm xmlns:a="http://schemas.openxmlformats.org/drawingml/2006/main">
            <a:off x="8839200" y="3038475"/>
            <a:ext cx="76200" cy="76200"/>
          </a:xfrm>
          <a:prstGeom xmlns:a="http://schemas.openxmlformats.org/drawingml/2006/main" prst="rect">
            <a:avLst/>
          </a:prstGeom>
          <a:solidFill xmlns:a="http://schemas.openxmlformats.org/drawingml/2006/main">
            <a:srgbClr val="34D399"/>
          </a:solidFill>
          <a:ln xmlns:a="http://schemas.openxmlformats.org/drawingml/2006/main" w="0">
            <a:solidFill>
              <a:srgbClr val="000000">
                <a:alpha val="0"/>
              </a:srgbClr>
            </a:solidFill>
            <a:prstDash val="solid"/>
          </a:ln>
        </p:spPr>
      </p:sp>
      <p:sp>
        <p:nvSpPr>
          <p:cNvPr id="34" name="">
            <a:extLst xmlns:a="http://schemas.openxmlformats.org/drawingml/2006/main">
              <a:ext uri="{FF2B5EF4-FFF2-40B4-BE49-F238E27FC236}">
                <a16:creationId xmlns:a16="http://schemas.microsoft.com/office/drawing/2014/main" id="{C4C8D1EC-DDC7-49ED-9B6B-03AFD45D0518}"/>
              </a:ext>
            </a:extLst>
          </p:cNvPr>
          <p:cNvSpPr>
            <a:spLocks xmlns:a="http://schemas.openxmlformats.org/drawingml/2006/main" noGrp="1"/>
          </p:cNvSpPr>
          <p:nvPr/>
        </p:nvSpPr>
        <p:spPr>
          <a:xfrm xmlns:a="http://schemas.openxmlformats.org/drawingml/2006/main">
            <a:off x="9067800" y="2990850"/>
            <a:ext cx="1524000" cy="1714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750" b="1">
                <a:solidFill>
                  <a:srgbClr val="64748B"/>
                </a:solidFill>
                <a:latin typeface="Aptos"/>
                <a:ea typeface="Aptos"/>
                <a:cs typeface="Aptos"/>
              </a:defRPr>
            </a:pPr>
            <a:r>
              <a:rPr sz="750" b="1">
                <a:solidFill>
                  <a:srgbClr val="64748B"/>
                </a:solidFill>
                <a:latin typeface="Aptos"/>
                <a:ea typeface="Aptos"/>
                <a:cs typeface="Aptos"/>
              </a:rPr>
              <a:t>Billing</a:t>
            </a:r>
          </a:p>
        </p:txBody>
      </p:sp>
      <p:pic>
        <p:nvPicPr>
          <p:cNvPr id="35" name=""/>
          <p:cNvPicPr>
            <a:picLocks xmlns:a="http://schemas.openxmlformats.org/drawingml/2006/main" noChangeAspect="1"/>
          </p:cNvPicPr>
          <p:nvPr/>
        </p:nvPicPr>
        <p:blipFill>
          <a:blip xmlns:r="http://schemas.openxmlformats.org/officeDocument/2006/relationships" xmlns:a="http://schemas.openxmlformats.org/drawingml/2006/main" r:embed="Rcf9b69606eb5465c"/>
          <a:srcRect xmlns:a="http://schemas.openxmlformats.org/drawingml/2006/main" l="0" t="14779" r="0" b="14779"/>
          <a:stretch xmlns:a="http://schemas.openxmlformats.org/drawingml/2006/main">
            <a:fillRect l="0" t="0" r="0" b="0"/>
          </a:stretch>
        </p:blipFill>
        <p:spPr>
          <a:xfrm xmlns:a="http://schemas.openxmlformats.org/drawingml/2006/main">
            <a:off x="8420100" y="3238500"/>
            <a:ext cx="2343150" cy="1352550"/>
          </a:xfrm>
          <a:prstGeom xmlns:a="http://schemas.openxmlformats.org/drawingml/2006/main" prst="rect">
            <a:avLst/>
          </a:prstGeom>
        </p:spPr>
      </p:pic>
      <p:sp>
        <p:nvSpPr>
          <p:cNvPr id="36" name="">
            <a:extLst xmlns:a="http://schemas.openxmlformats.org/drawingml/2006/main">
              <a:ext uri="{FF2B5EF4-FFF2-40B4-BE49-F238E27FC236}">
                <a16:creationId xmlns:a16="http://schemas.microsoft.com/office/drawing/2014/main" id="{F99DC3E0-19C1-4124-BFE5-F121B4B1CFCC}"/>
              </a:ext>
            </a:extLst>
          </p:cNvPr>
          <p:cNvSpPr>
            <a:spLocks xmlns:a="http://schemas.openxmlformats.org/drawingml/2006/main" noGrp="1"/>
          </p:cNvSpPr>
          <p:nvPr/>
        </p:nvSpPr>
        <p:spPr>
          <a:xfrm xmlns:a="http://schemas.openxmlformats.org/drawingml/2006/main">
            <a:off x="7429500" y="1066800"/>
            <a:ext cx="3276600" cy="1066800"/>
          </a:xfrm>
          <a:prstGeom xmlns:a="http://schemas.openxmlformats.org/drawingml/2006/main" prst="rect">
            <a:avLst/>
          </a:prstGeom>
          <a:solidFill xmlns:a="http://schemas.openxmlformats.org/drawingml/2006/main">
            <a:srgbClr val="111827"/>
          </a:solidFill>
          <a:ln xmlns:a="http://schemas.openxmlformats.org/drawingml/2006/main" w="9525">
            <a:solidFill>
              <a:srgbClr val="334155"/>
            </a:solidFill>
            <a:prstDash val="solid"/>
          </a:ln>
        </p:spPr>
      </p:sp>
      <p:sp>
        <p:nvSpPr>
          <p:cNvPr id="37" name="">
            <a:extLst xmlns:a="http://schemas.openxmlformats.org/drawingml/2006/main">
              <a:ext uri="{FF2B5EF4-FFF2-40B4-BE49-F238E27FC236}">
                <a16:creationId xmlns:a16="http://schemas.microsoft.com/office/drawing/2014/main" id="{135B1BB3-BDE2-40E3-A5A0-307898926EE6}"/>
              </a:ext>
            </a:extLst>
          </p:cNvPr>
          <p:cNvSpPr>
            <a:spLocks xmlns:a="http://schemas.openxmlformats.org/drawingml/2006/main" noGrp="1"/>
          </p:cNvSpPr>
          <p:nvPr/>
        </p:nvSpPr>
        <p:spPr>
          <a:xfrm xmlns:a="http://schemas.openxmlformats.org/drawingml/2006/main">
            <a:off x="7600950" y="1257300"/>
            <a:ext cx="95250" cy="95250"/>
          </a:xfrm>
          <a:prstGeom xmlns:a="http://schemas.openxmlformats.org/drawingml/2006/main" prst="rect">
            <a:avLst/>
          </a:prstGeom>
          <a:solidFill xmlns:a="http://schemas.openxmlformats.org/drawingml/2006/main">
            <a:srgbClr val="14B8A6"/>
          </a:solidFill>
          <a:ln xmlns:a="http://schemas.openxmlformats.org/drawingml/2006/main" w="0">
            <a:solidFill>
              <a:srgbClr val="000000">
                <a:alpha val="0"/>
              </a:srgbClr>
            </a:solidFill>
            <a:prstDash val="solid"/>
          </a:ln>
        </p:spPr>
      </p:sp>
      <p:sp>
        <p:nvSpPr>
          <p:cNvPr id="38" name="">
            <a:extLst xmlns:a="http://schemas.openxmlformats.org/drawingml/2006/main">
              <a:ext uri="{FF2B5EF4-FFF2-40B4-BE49-F238E27FC236}">
                <a16:creationId xmlns:a16="http://schemas.microsoft.com/office/drawing/2014/main" id="{30A577ED-13A7-46BD-A0A8-5A171B33F94F}"/>
              </a:ext>
            </a:extLst>
          </p:cNvPr>
          <p:cNvSpPr>
            <a:spLocks xmlns:a="http://schemas.openxmlformats.org/drawingml/2006/main" noGrp="1"/>
          </p:cNvSpPr>
          <p:nvPr/>
        </p:nvSpPr>
        <p:spPr>
          <a:xfrm xmlns:a="http://schemas.openxmlformats.org/drawingml/2006/main">
            <a:off x="7791450" y="1200150"/>
            <a:ext cx="2743200" cy="2476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1275" b="1">
                <a:solidFill>
                  <a:srgbClr val="FFFFFF"/>
                </a:solidFill>
                <a:latin typeface="Aptos"/>
                <a:ea typeface="Aptos"/>
                <a:cs typeface="Aptos"/>
              </a:defRPr>
            </a:pPr>
            <a:r>
              <a:rPr sz="1275" b="1">
                <a:solidFill>
                  <a:srgbClr val="FFFFFF"/>
                </a:solidFill>
                <a:latin typeface="Aptos"/>
                <a:ea typeface="Aptos"/>
                <a:cs typeface="Aptos"/>
              </a:rPr>
              <a:t>Enterprise controls</a:t>
            </a:r>
          </a:p>
        </p:txBody>
      </p:sp>
      <p:sp>
        <p:nvSpPr>
          <p:cNvPr id="39" name="">
            <a:extLst xmlns:a="http://schemas.openxmlformats.org/drawingml/2006/main">
              <a:ext uri="{FF2B5EF4-FFF2-40B4-BE49-F238E27FC236}">
                <a16:creationId xmlns:a16="http://schemas.microsoft.com/office/drawing/2014/main" id="{FEA79209-3252-496F-A68F-7CC56771A3C9}"/>
              </a:ext>
            </a:extLst>
          </p:cNvPr>
          <p:cNvSpPr>
            <a:spLocks xmlns:a="http://schemas.openxmlformats.org/drawingml/2006/main" noGrp="1"/>
          </p:cNvSpPr>
          <p:nvPr/>
        </p:nvSpPr>
        <p:spPr>
          <a:xfrm xmlns:a="http://schemas.openxmlformats.org/drawingml/2006/main">
            <a:off x="7791450" y="1524000"/>
            <a:ext cx="2743200" cy="476250"/>
          </a:xfrm>
          <a:prstGeom xmlns:a="http://schemas.openxmlformats.org/drawingml/2006/main" prst="rect">
            <a:avLst/>
          </a:prstGeom>
          <a:solidFill xmlns:a="http://schemas.openxmlformats.org/drawingml/2006/main">
            <a:srgbClr val="000000">
              <a:alpha val="0"/>
            </a:srgbClr>
          </a:solidFill>
          <a:ln xmlns:a="http://schemas.openxmlformats.org/drawingml/2006/main" w="0">
            <a:solidFill>
              <a:srgbClr val="000000">
                <a:alpha val="0"/>
              </a:srgbClr>
            </a:solidFill>
            <a:prstDash val="solid"/>
          </a:ln>
        </p:spPr>
        <p:txBody>
          <a:bodyPr xmlns:a="http://schemas.openxmlformats.org/drawingml/2006/main" lIns="0" tIns="0" rIns="0" bIns="0" anchor="t"/>
          <a:lstStyle xmlns:a="http://schemas.openxmlformats.org/drawingml/2006/main"/>
          <a:p xmlns:a="http://schemas.openxmlformats.org/drawingml/2006/main">
            <a:pPr algn="l">
              <a:defRPr sz="975" b="0">
                <a:solidFill>
                  <a:srgbClr val="CBD5E1"/>
                </a:solidFill>
                <a:latin typeface="Aptos"/>
                <a:ea typeface="Aptos"/>
                <a:cs typeface="Aptos"/>
              </a:defRPr>
            </a:pPr>
            <a:r>
              <a:rPr sz="975" b="0">
                <a:solidFill>
                  <a:srgbClr val="CBD5E1"/>
                </a:solidFill>
                <a:latin typeface="Aptos"/>
                <a:ea typeface="Aptos"/>
                <a:cs typeface="Aptos"/>
              </a:rPr>
              <a:t>Stripe checkout, owner code activation, invoice workflows, billing status, and admin activation after payment.</a:t>
            </a:r>
          </a:p>
        </p:txBody>
      </p:sp>
    </p:spTree>
    <p:extLst>
      <p:ext uri="{BB962C8B-B14F-4D97-AF65-F5344CB8AC3E}">
        <p14:creationId xmlns:p14="http://schemas.microsoft.com/office/powerpoint/2010/main" val="2032702562"/>
      </p:ext>
    </p:extLst>
  </p:cSld>
</p:sld>
</file>

<file path=ppt/theme/theme1.xml><?xml version="1.0" encoding="utf-8"?>
<a:theme xmlns:a="http://schemas.openxmlformats.org/drawingml/2006/main" name="ChatGPT">
  <a:themeElements>
    <a:clrScheme name="ChatGPT">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a:ea typeface="Calibri Light"/>
        <a:cs typeface="Calibri Light"/>
      </a:majorFont>
      <a:minorFont>
        <a:latin typeface="Calibri"/>
        <a:ea typeface="Calibri"/>
        <a:cs typeface="Calibri"/>
      </a:minorFont>
    </a:fontScheme>
    <a:fmtScheme name="ChatGPT">
      <a:fillStyleLst>
        <a:solidFill>
          <a:schemeClr val="phClr"/>
        </a:solidFill>
        <a:solidFill>
          <a:schemeClr val="dk1"/>
        </a:solidFill>
        <a:solidFill>
          <a:schemeClr val="accent1"/>
        </a:solidFill>
      </a:fillStyleLst>
      <a:lnStyleLst>
        <a:ln w="12700">
          <a:solidFill>
            <a:schemeClr val="phClr"/>
          </a:solidFill>
          <a:prstDash val="solid"/>
        </a:ln>
        <a:ln w="19050">
          <a:solidFill>
            <a:schemeClr val="phClr"/>
          </a:solidFill>
          <a:prstDash val="solid"/>
        </a:ln>
        <a:ln w="25400">
          <a:solidFill>
            <a:schemeClr val="phClr"/>
          </a:solidFill>
          <a:prstDash val="solid"/>
        </a:ln>
      </a:lnStyleLst>
      <a:effectStyleLst>
        <a:effectStyle>
          <a:effectLst/>
        </a:effectStyle>
        <a:effectStyle>
          <a:effectLst/>
        </a:effectStyle>
        <a:effectStyle>
          <a:effectLst>
            <a:outerShdw blurRad="57150" dist="19050" dir="5400000">
              <a:srgbClr val="000000">
                <a:alpha val="16000"/>
              </a:srgbClr>
            </a:outerShdw>
          </a:effectLst>
        </a:effectStyle>
        <a:effectStyle>
          <a:effectLst>
            <a:outerShdw blurRad="19050" dist="9525" dir="5400000">
              <a:srgbClr val="000000">
                <a:alpha val="6000"/>
              </a:srgbClr>
            </a:outerShdw>
          </a:effectLst>
        </a:effectStyle>
        <a:effectStyle>
          <a:effectLst>
            <a:outerShdw blurRad="28575" dist="9525" dir="5400000">
              <a:srgbClr val="000000">
                <a:alpha val="8000"/>
              </a:srgbClr>
            </a:outerShdw>
          </a:effectLst>
        </a:effectStyle>
        <a:effectStyle>
          <a:effectLst>
            <a:outerShdw blurRad="57150" dist="19050" dir="5400000">
              <a:srgbClr val="000000">
                <a:alpha val="10000"/>
              </a:srgbClr>
            </a:outerShdw>
          </a:effectLst>
        </a:effectStyle>
        <a:effectStyle>
          <a:effectLst>
            <a:outerShdw blurRad="114300" dist="38100" dir="5400000">
              <a:srgbClr val="000000">
                <a:alpha val="12000"/>
              </a:srgbClr>
            </a:outerShdw>
          </a:effectLst>
        </a:effectStyle>
        <a:effectStyle>
          <a:effectLst>
            <a:outerShdw blurRad="171450" dist="57150" dir="5400000">
              <a:srgbClr val="000000">
                <a:alpha val="16000"/>
              </a:srgbClr>
            </a:outerShdw>
          </a:effectLst>
        </a:effectStyle>
        <a:effectStyle>
          <a:effectLst>
            <a:outerShdw blurRad="266700" dist="95250" dir="5400000">
              <a:srgbClr val="000000">
                <a:alpha val="24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lumMod val="102000"/>
                <a:satMod val="150000"/>
              </a:schemeClr>
            </a:gs>
            <a:gs pos="50000">
              <a:schemeClr val="phClr">
                <a:tint val="98000"/>
                <a:shade val="90000"/>
                <a:lumMod val="103000"/>
                <a:satMod val="130000"/>
              </a:schemeClr>
            </a:gs>
            <a:gs pos="100000">
              <a:schemeClr val="phClr">
                <a:shade val="63000"/>
                <a:satMod val="120000"/>
              </a:schemeClr>
            </a:gs>
          </a:gsLst>
          <a:lin ang="5400000" scaled="0"/>
        </a:gradFill>
      </a:bgFillStyleLst>
    </a:fmtScheme>
  </a:themeElements>
</a:theme>
</file>

<file path=docProps/app.xml><?xml version="1.0" encoding="utf-8"?>
<ap:Properties xmlns:ap="http://schemas.openxmlformats.org/officeDocument/2006/extended-properties">
  <ap:Application>Walnut Exporter</ap:Application>
  <ap:PresentationFormat>Converted Presentation</ap:PresentationFormat>
  <ap:Slides>0</ap:Slides>
  <ap:Notes>0</ap:Notes>
  <ap:HiddenSlides>0</ap:HiddenSlides>
  <ap:SharedDoc>false</ap:SharedDoc>
  <ap:DocSecurity>0</ap:DocSecurity>
</ap:Properties>
</file>

<file path=docProps/core.xml><?xml version="1.0" encoding="utf-8"?>
<coreProperties xmlns:dc="http://purl.org/dc/elements/1.1/" xmlns:dcterms="http://purl.org/dc/terms/" xmlns:xsi="http://www.w3.org/2001/XMLSchema-instance" xmlns="http://schemas.openxmlformats.org/package/2006/metadata/core-properties">
  <dc:creator>Walnut Exporter</dc:creator>
  <lastModifiedBy>Walnut Exporter</lastModifiedBy>
  <dc:title>Presentation</dc:title>
  <dcterms:created xsi:type="dcterms:W3CDTF">2026-06-02T16:43:05.7010000Z</dcterms:created>
  <dcterms:modified xsi:type="dcterms:W3CDTF">2026-06-02T16:43:05.7020000Z</dcterms:modified>
</coreProperties>
</file>